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56" r:id="rId2"/>
    <p:sldId id="273" r:id="rId3"/>
    <p:sldId id="275" r:id="rId4"/>
    <p:sldId id="297" r:id="rId5"/>
    <p:sldId id="298" r:id="rId6"/>
    <p:sldId id="299" r:id="rId7"/>
    <p:sldId id="276" r:id="rId8"/>
    <p:sldId id="277" r:id="rId9"/>
    <p:sldId id="278" r:id="rId10"/>
    <p:sldId id="282" r:id="rId11"/>
    <p:sldId id="283" r:id="rId12"/>
    <p:sldId id="284" r:id="rId13"/>
    <p:sldId id="292" r:id="rId14"/>
    <p:sldId id="285" r:id="rId15"/>
    <p:sldId id="287" r:id="rId16"/>
    <p:sldId id="288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257" r:id="rId25"/>
    <p:sldId id="286" r:id="rId26"/>
    <p:sldId id="259" r:id="rId27"/>
    <p:sldId id="260" r:id="rId28"/>
    <p:sldId id="269" r:id="rId29"/>
    <p:sldId id="262" r:id="rId30"/>
    <p:sldId id="264" r:id="rId31"/>
    <p:sldId id="271" r:id="rId32"/>
    <p:sldId id="272" r:id="rId33"/>
    <p:sldId id="268" r:id="rId34"/>
    <p:sldId id="300" r:id="rId35"/>
    <p:sldId id="26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3" autoAdjust="0"/>
  </p:normalViewPr>
  <p:slideViewPr>
    <p:cSldViewPr>
      <p:cViewPr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F9C099-2CB1-4EF9-9A85-5F5AD0CB74F1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EA43B6-B3E6-4E07-B191-2082E665B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54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A43B6-B3E6-4E07-B191-2082E665B7E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DC84A-890F-4EA9-90F5-5513F698F011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13868-5255-493B-8962-EE792A512A53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BEFF65-48F3-4F5C-8E9A-1597818AC271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B02A6-984B-44D8-BAAE-88A2DC3E59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B02A6-984B-44D8-BAAE-88A2DC3E59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FD8D26-3169-440A-90CF-9C2F098FD569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688A2A-C2A8-46C5-BDA6-437285403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52DF-64F9-4B9E-B8AE-463347A98FD2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1796-8E05-4918-8A69-DFDFE3CF0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3B9E-F780-4BC9-B255-FC0BF0F131DD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CC4A-7D3B-456B-963F-EA60C49FC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D3A7-EA85-4660-B089-0340F061A6F6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0B82-592F-4B3D-AB50-7AC94F953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D70F6E-80D1-4D5D-856F-36113203F8EB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A951E-96A6-4041-A548-3881A34E9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254E5-6479-4455-85CD-479998A724DB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1348B-F1C9-46A2-917C-DF16B3F89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07341-43B7-4DE7-B5D4-0198998264A5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7D5D8F-328B-451C-B219-ECCB2592D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070468-77A8-4C6A-9A88-61CA9EF987B8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7EDFA-E324-486C-89C4-208A58646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8DB1-ECCD-4861-9E88-27DBAC750D8E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A392-E5D6-4D96-8285-B4102DDF3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DDB002-2E8D-4AD3-A4A8-376E1877816E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79042A-B609-4D09-8D46-BFDB514BA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5DA3EF-E891-4FEC-8DEA-B224FC16E5D2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A38FAF-56B2-4A58-B996-FBC327867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4768B6-79D4-4A99-822D-8F045E84CDA3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0F3BE0-978D-418C-807F-9B9124B02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eorgia" pitchFamily="18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20436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проведения государственной итоговой аттестации </a:t>
            </a:r>
            <a:br>
              <a:rPr lang="ru-RU" dirty="0" smtClean="0"/>
            </a:br>
            <a:r>
              <a:rPr lang="ru-RU" dirty="0" smtClean="0"/>
              <a:t>в 2014 году</a:t>
            </a:r>
            <a:endParaRPr lang="ru-RU" dirty="0"/>
          </a:p>
        </p:txBody>
      </p:sp>
      <p:pic>
        <p:nvPicPr>
          <p:cNvPr id="9220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70" y="28572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Дополнительные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материалы для проведения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экзаменов по отдельным учебным предметам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2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643050"/>
          <a:ext cx="8572559" cy="4974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36"/>
                <a:gridCol w="4219770"/>
                <a:gridCol w="2357453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ППЭ, ОО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 ОГЭ</a:t>
                      </a:r>
                      <a:endParaRPr lang="ru-RU" sz="1600" dirty="0"/>
                    </a:p>
                  </a:txBody>
                  <a:tcPr/>
                </a:tc>
              </a:tr>
              <a:tr h="19402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Химия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Инструкция по правилам безопасности. Справочные материалы: «Периодическая система химических элементов Д.И. Менделеева», таблица растворимости солей, кислот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 и оснований в воде; электрохимический ряд напряжения металлов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Непрограммируемый калькулятор</a:t>
                      </a:r>
                    </a:p>
                  </a:txBody>
                  <a:tcPr/>
                </a:tc>
              </a:tr>
              <a:tr h="11571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География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Географические атласы для 7,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 8 и 9 классов (ОО, где обучается участник ОГЭ, обеспечивает и контролирует наличие у него атласов)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Непрограммируемый калькулятор,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 линейка</a:t>
                      </a:r>
                      <a:endParaRPr lang="ru-RU" sz="1600" dirty="0" smtClean="0">
                        <a:solidFill>
                          <a:srgbClr val="003399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12974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Иностранные языки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Инструкция по правилам безопасности (для каждой аудитории), компьютер</a:t>
                      </a:r>
                    </a:p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36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Дополнительные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материалы для проведения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экзаменов по отдельным учебным предметам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2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714488"/>
          <a:ext cx="8643998" cy="499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64"/>
                <a:gridCol w="4274580"/>
                <a:gridCol w="2357454"/>
              </a:tblGrid>
              <a:tr h="6540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ППЭ, ОО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 ОГЭ</a:t>
                      </a:r>
                      <a:endParaRPr lang="ru-RU" sz="1600" dirty="0"/>
                    </a:p>
                  </a:txBody>
                  <a:tcPr/>
                </a:tc>
              </a:tr>
              <a:tr h="2632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Литература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Книги с текстами художественных произведений и сборники лирики, в которых не должно быть вступительных статей и комментариев. (Перечень художественных произведений и сборников лирики выдаётся в пакете руководителя.  Руководитель организации на базе которой организован ППЭ, подготавливает необходимые тексты для каждой аудитории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Информатика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Инструкция по правилам безопасности (для каждой аудитории), компьютер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103418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Биология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Линейка, карандаш, непрограммируемый калькулятор</a:t>
                      </a:r>
                    </a:p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36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Выбор 2014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сдающих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Химия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60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Английский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Немецкий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36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Распределение по ППЭ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Русский язык, математика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ППЭ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ОУ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МОБУ «СОШ №4»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</a:t>
                      </a:r>
                      <a:r>
                        <a:rPr lang="ru-RU" baseline="0" dirty="0" smtClean="0"/>
                        <a:t> 2, 3, 5, 14, 47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МОБУ «СОШ№6»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 9, МКК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МОБУ «СОШ №9»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 Гимназия, Лицей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МАОУ «Гимназия №1»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6, 16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Предмет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МОБУ «СОШ №4»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Английский язык, география, история, 10 июня (резервный день)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МОБУ «СОШ №6»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Физика, биология, 16</a:t>
                      </a:r>
                      <a:r>
                        <a:rPr lang="ru-RU" baseline="0" dirty="0" smtClean="0"/>
                        <a:t> июня (резервный день)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МОБУ «СОШ №9»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Обществознание, литература, 19</a:t>
                      </a:r>
                      <a:r>
                        <a:rPr lang="ru-RU" baseline="0" dirty="0" smtClean="0"/>
                        <a:t> июня (резервный день)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МАОУ «Гимназия №1»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Химия, информатика, 19</a:t>
                      </a:r>
                      <a:r>
                        <a:rPr lang="ru-RU" baseline="0" dirty="0" smtClean="0"/>
                        <a:t> июня (резервный день)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Иностранный язык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Рекомендации по проведению в 2014 году УСТНОЙ ЧАСТИ государственной итоговой аттестации по иностранным языкам выпускников </a:t>
            </a:r>
            <a:r>
              <a:rPr lang="en-US" sz="2400" b="1" dirty="0" smtClean="0">
                <a:solidFill>
                  <a:srgbClr val="0000FF"/>
                </a:solidFill>
              </a:rPr>
              <a:t>IX</a:t>
            </a:r>
            <a:r>
              <a:rPr lang="ru-RU" sz="2400" b="1" dirty="0" smtClean="0">
                <a:solidFill>
                  <a:srgbClr val="0000FF"/>
                </a:solidFill>
              </a:rPr>
              <a:t> классов общеобразовательных учреждений</a:t>
            </a:r>
            <a:endParaRPr lang="ru-RU" sz="2400" dirty="0" smtClean="0">
              <a:solidFill>
                <a:srgbClr val="0000FF"/>
              </a:solidFill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Сложная логистика 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(в ППЭ: аудитория для ожидания, аудитория для подготовки, аудитория для устного ответа, процедура прослушивания участником своей аудиозаписи)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Продолжительность ответа одного участника – около 6 минут</a:t>
            </a: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ea typeface="Verdana" pitchFamily="34" charset="0"/>
                <a:cs typeface="Times New Roman" pitchFamily="18" charset="0"/>
              </a:rPr>
              <a:t>!!!!!!!!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Эксперты-собеседники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Организаторы в аудитории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Качественная цифровая запись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Эксперты-оценщики </a:t>
            </a: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Физика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Приложения к Спецификации КИМ</a:t>
            </a:r>
          </a:p>
          <a:p>
            <a:pPr marL="0" indent="0" algn="just">
              <a:buFontTx/>
              <a:buChar char="-"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Перечень оборудования</a:t>
            </a:r>
          </a:p>
          <a:p>
            <a:pPr marL="0" indent="0" algn="just">
              <a:buFontTx/>
              <a:buChar char="-"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Инструкция по правилам безопасного труда для учащихся</a:t>
            </a:r>
          </a:p>
          <a:p>
            <a:pPr marL="0" indent="0" algn="just">
              <a:buFontTx/>
              <a:buChar char="-"/>
              <a:defRPr/>
            </a:pPr>
            <a:endParaRPr lang="ru-RU" sz="2000" dirty="0" smtClean="0">
              <a:solidFill>
                <a:srgbClr val="0000FF"/>
              </a:solidFill>
            </a:endParaRPr>
          </a:p>
          <a:p>
            <a:pPr marL="0" indent="0" algn="just">
              <a:buFontTx/>
              <a:buNone/>
              <a:defRPr/>
            </a:pPr>
            <a:endParaRPr lang="ru-RU" sz="18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ea typeface="Verdana" pitchFamily="34" charset="0"/>
                <a:cs typeface="Times New Roman" pitchFamily="18" charset="0"/>
              </a:rPr>
              <a:t>Проведение физического эксперимента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>
              <a:solidFill>
                <a:srgbClr val="2E319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  <a:ea typeface="Verdana" pitchFamily="34" charset="0"/>
                <a:cs typeface="Times New Roman" pitchFamily="18" charset="0"/>
              </a:rPr>
              <a:t>!!!!!!!!</a:t>
            </a:r>
          </a:p>
          <a:p>
            <a:pPr marL="0" indent="0" algn="just"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подготовка оборудования</a:t>
            </a:r>
          </a:p>
          <a:p>
            <a:pPr marL="0" indent="0" algn="just"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работа организаторов в аудитории (передвижение экзаменуемых, соблюдение техники безопасности)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Физика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481138"/>
            <a:ext cx="8401080" cy="4525962"/>
          </a:xfrm>
        </p:spPr>
        <p:txBody>
          <a:bodyPr/>
          <a:lstStyle/>
          <a:p>
            <a:pPr algn="just"/>
            <a:r>
              <a:rPr lang="ru-RU" sz="1800" dirty="0" smtClean="0"/>
              <a:t>Лабораторное оборудование на отдельном столе</a:t>
            </a:r>
          </a:p>
          <a:p>
            <a:pPr algn="just"/>
            <a:r>
              <a:rPr lang="ru-RU" sz="1800" dirty="0" smtClean="0"/>
              <a:t>Проведение эксперимента – специалист, владеющий навыками проведения лабораторных работ (например, лаборант)</a:t>
            </a:r>
          </a:p>
          <a:p>
            <a:pPr algn="just"/>
            <a:r>
              <a:rPr lang="ru-RU" sz="1800" b="1" dirty="0" smtClean="0"/>
              <a:t>Запрещено:</a:t>
            </a:r>
            <a:r>
              <a:rPr lang="ru-RU" sz="1800" dirty="0" smtClean="0"/>
              <a:t> привлекать учителей, преподававших данный предмет у данных участников экзамена</a:t>
            </a:r>
          </a:p>
          <a:p>
            <a:pPr algn="just"/>
            <a:r>
              <a:rPr lang="ru-RU" sz="1800" dirty="0" smtClean="0"/>
              <a:t>Выдача лабораторного оборудования осуществляется специалистом по обеспечению лабораторных работ</a:t>
            </a:r>
          </a:p>
          <a:p>
            <a:pPr algn="just"/>
            <a:r>
              <a:rPr lang="ru-RU" sz="1800" dirty="0" smtClean="0"/>
              <a:t>Выбор оборудования осуществляется участником самостоятельно, исходя из задания</a:t>
            </a:r>
          </a:p>
          <a:p>
            <a:pPr algn="just"/>
            <a:r>
              <a:rPr lang="ru-RU" sz="1800" dirty="0" smtClean="0"/>
              <a:t>Комплекты формируются за 1-2 дня до экзамена (публикуются на сайте)</a:t>
            </a:r>
          </a:p>
          <a:p>
            <a:pPr algn="just"/>
            <a:r>
              <a:rPr lang="ru-RU" sz="1800" dirty="0" smtClean="0"/>
              <a:t>Каждый комплект – в отдельном лотке (проверить работоспособность приборов по электричеству и оптике)</a:t>
            </a:r>
          </a:p>
          <a:p>
            <a:pPr algn="just"/>
            <a:r>
              <a:rPr lang="ru-RU" sz="1800" dirty="0" smtClean="0"/>
              <a:t>Запрещено: вмешиваться в работу участника ОГЭ, кроме случаев нарушения ТБ, обнаружения неисправностей или др.нештатных ситуаций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Информатика и ИКТ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85720" y="1481138"/>
            <a:ext cx="8572560" cy="452596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Рекомендации по проведению в 2014 году государственной итоговой аттестации по информатике и ИКТ выпускников </a:t>
            </a:r>
            <a:r>
              <a:rPr lang="en-US" sz="2400" b="1" dirty="0" smtClean="0">
                <a:solidFill>
                  <a:srgbClr val="0000FF"/>
                </a:solidFill>
              </a:rPr>
              <a:t>IX</a:t>
            </a:r>
            <a:r>
              <a:rPr lang="ru-RU" sz="2400" b="1" dirty="0" smtClean="0">
                <a:solidFill>
                  <a:srgbClr val="0000FF"/>
                </a:solidFill>
              </a:rPr>
              <a:t> классов общеобразовательных учреждений</a:t>
            </a:r>
            <a:endParaRPr lang="ru-RU" sz="2400" dirty="0" smtClean="0">
              <a:solidFill>
                <a:srgbClr val="0000FF"/>
              </a:solidFill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ea typeface="Verdana" pitchFamily="34" charset="0"/>
                <a:cs typeface="Times New Roman" pitchFamily="18" charset="0"/>
              </a:rPr>
              <a:t>2 задания, выполняемых на компьютере</a:t>
            </a:r>
          </a:p>
          <a:p>
            <a:pPr marL="0" indent="0" algn="just">
              <a:buFontTx/>
              <a:buNone/>
              <a:defRPr/>
            </a:pPr>
            <a:endParaRPr lang="ru-RU" sz="2800" dirty="0" smtClean="0">
              <a:solidFill>
                <a:srgbClr val="2E319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ea typeface="Verdana" pitchFamily="34" charset="0"/>
                <a:cs typeface="Times New Roman" pitchFamily="18" charset="0"/>
              </a:rPr>
              <a:t>2 варианта организации экзамена</a:t>
            </a:r>
            <a:r>
              <a:rPr lang="ru-RU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: в компьютерном классе и с переходом из аудитории для письменной части экзамена в компьютерный класс</a:t>
            </a:r>
          </a:p>
          <a:p>
            <a:pPr marL="0" indent="0" algn="just">
              <a:buFontTx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 Black" pitchFamily="34" charset="0"/>
              <a:ea typeface="Verdana" pitchFamily="34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ea typeface="Verdana" pitchFamily="34" charset="0"/>
                <a:cs typeface="Times New Roman" pitchFamily="18" charset="0"/>
              </a:rPr>
              <a:t>!!!!!!!!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лицензионное ПО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техническая подготовка и сопровождение экзамена (в т.ч. система сбора, хранения и обработки  файлов с работой экзаменуемых)</a:t>
            </a:r>
          </a:p>
          <a:p>
            <a:pPr marL="0" indent="0"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эксперты (разнообразие используемых экзаменуемыми языков программирования)</a:t>
            </a: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sz="2000" dirty="0" smtClean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Информатика и ИКТ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82"/>
          </a:xfrm>
        </p:spPr>
        <p:txBody>
          <a:bodyPr/>
          <a:lstStyle/>
          <a:p>
            <a:pPr algn="just"/>
            <a:r>
              <a:rPr lang="ru-RU" sz="2000" dirty="0" smtClean="0"/>
              <a:t>Продолжительность экзамена – 2 часа 30 минут</a:t>
            </a:r>
          </a:p>
          <a:p>
            <a:pPr algn="just"/>
            <a:r>
              <a:rPr lang="ru-RU" sz="2000" dirty="0" smtClean="0"/>
              <a:t>2 организатора в аудитории + </a:t>
            </a:r>
            <a:r>
              <a:rPr lang="ru-RU" sz="2000" dirty="0" err="1" smtClean="0"/>
              <a:t>техн</a:t>
            </a:r>
            <a:r>
              <a:rPr lang="ru-RU" sz="2000" dirty="0" smtClean="0"/>
              <a:t>. специалист</a:t>
            </a:r>
          </a:p>
          <a:p>
            <a:pPr algn="just"/>
            <a:r>
              <a:rPr lang="ru-RU" sz="2000" dirty="0" smtClean="0"/>
              <a:t>Очищенный от лишнего рабочий стол компьютера</a:t>
            </a:r>
          </a:p>
          <a:p>
            <a:pPr algn="just"/>
            <a:r>
              <a:rPr lang="ru-RU" sz="2000" dirty="0" smtClean="0"/>
              <a:t>Отсутствие доступа в интернет и локальную сеть</a:t>
            </a:r>
          </a:p>
          <a:p>
            <a:pPr algn="just"/>
            <a:r>
              <a:rPr lang="ru-RU" sz="2000" dirty="0" smtClean="0"/>
              <a:t>Лицензионное программное обеспечение</a:t>
            </a:r>
          </a:p>
          <a:p>
            <a:pPr algn="just"/>
            <a:r>
              <a:rPr lang="ru-RU" sz="2000" dirty="0" smtClean="0"/>
              <a:t>2 носителя информации (</a:t>
            </a:r>
            <a:r>
              <a:rPr lang="en-US" sz="2000" dirty="0" smtClean="0"/>
              <a:t>CD, DVD,USB-</a:t>
            </a:r>
            <a:r>
              <a:rPr lang="ru-RU" sz="2000" dirty="0" smtClean="0"/>
              <a:t>носитель) для записи результатов экзамена и передачи в предметную комиссию</a:t>
            </a:r>
          </a:p>
          <a:p>
            <a:pPr algn="just"/>
            <a:r>
              <a:rPr lang="ru-RU" sz="2000" dirty="0" smtClean="0"/>
              <a:t>За сутки </a:t>
            </a:r>
            <a:r>
              <a:rPr lang="ru-RU" sz="2000" dirty="0" err="1" smtClean="0"/>
              <a:t>техн</a:t>
            </a:r>
            <a:r>
              <a:rPr lang="ru-RU" sz="2000" dirty="0" smtClean="0"/>
              <a:t>. специалист совместно с руководителем ППЭ проводят проверку готовности техники и ПО на каждом раб. месте (запускают и проводят пробное сохранение файлов)         		составление акта готовности аудитории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Литература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аудитории - отдельные столы для художественных произведений и сборников лирики</a:t>
            </a:r>
          </a:p>
          <a:p>
            <a:r>
              <a:rPr lang="ru-RU" dirty="0" smtClean="0"/>
              <a:t>Перечень произведений – в «пакете руководителя»</a:t>
            </a:r>
          </a:p>
          <a:p>
            <a:r>
              <a:rPr lang="ru-RU" dirty="0" smtClean="0"/>
              <a:t>Все тексты произведений готовит руководитель ОО, на базе которой организован ППЭ</a:t>
            </a:r>
          </a:p>
          <a:p>
            <a:r>
              <a:rPr lang="ru-RU" dirty="0" smtClean="0"/>
              <a:t>Личные сборники обучающихся </a:t>
            </a:r>
            <a:r>
              <a:rPr lang="ru-RU" b="1" dirty="0" smtClean="0"/>
              <a:t>запрещены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НПБ 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latin typeface="Arial Narrow" pitchFamily="34" charset="0"/>
                <a:cs typeface="Arial" charset="0"/>
              </a:rPr>
              <a:t>1. Федеральный закон «Об образовании в Российской федерации» ст. 59, 67, 98</a:t>
            </a:r>
          </a:p>
          <a:p>
            <a:r>
              <a:rPr lang="ru-RU" sz="2000" b="1" i="1" dirty="0" smtClean="0">
                <a:latin typeface="Arial Narrow" pitchFamily="34" charset="0"/>
                <a:cs typeface="Arial" charset="0"/>
              </a:rPr>
              <a:t>2. Порядок проведения государственной итоговой аттестации по образовательным программам  основного общего образования, приказ  </a:t>
            </a:r>
            <a:r>
              <a:rPr lang="ru-RU" sz="2000" b="1" i="1" dirty="0" err="1" smtClean="0">
                <a:latin typeface="Arial Narrow" pitchFamily="34" charset="0"/>
                <a:cs typeface="Arial" charset="0"/>
              </a:rPr>
              <a:t>Минобрнауки</a:t>
            </a:r>
            <a:r>
              <a:rPr lang="ru-RU" sz="2000" b="1" i="1" dirty="0" smtClean="0">
                <a:latin typeface="Arial Narrow" pitchFamily="34" charset="0"/>
                <a:cs typeface="Arial" charset="0"/>
              </a:rPr>
              <a:t> от 25.12.2013 №1394.</a:t>
            </a:r>
          </a:p>
          <a:p>
            <a:r>
              <a:rPr lang="ru-RU" sz="2000" b="1" i="1" dirty="0" smtClean="0">
                <a:latin typeface="Arial Narrow" pitchFamily="34" charset="0"/>
                <a:cs typeface="Arial" charset="0"/>
              </a:rPr>
              <a:t>3. Постановление Правительства Российской Федерации от 31.08.2013 №755 «О федеральной информационной системе обеспечения проведения государственной итоговой аттестации обучающихся…».</a:t>
            </a:r>
          </a:p>
          <a:p>
            <a:r>
              <a:rPr lang="ru-RU" sz="2000" b="1" i="1" dirty="0" smtClean="0">
                <a:latin typeface="Arial Narrow" pitchFamily="34" charset="0"/>
                <a:cs typeface="Arial" charset="0"/>
              </a:rPr>
              <a:t>4. Приказ </a:t>
            </a:r>
            <a:r>
              <a:rPr lang="ru-RU" sz="2000" b="1" i="1" dirty="0" err="1" smtClean="0">
                <a:latin typeface="Arial Narrow" pitchFamily="34" charset="0"/>
                <a:cs typeface="Arial" charset="0"/>
              </a:rPr>
              <a:t>Минобрнауки</a:t>
            </a:r>
            <a:r>
              <a:rPr lang="ru-RU" sz="2000" b="1" i="1" dirty="0" smtClean="0">
                <a:latin typeface="Arial Narrow" pitchFamily="34" charset="0"/>
                <a:cs typeface="Arial" charset="0"/>
              </a:rPr>
              <a:t> России от 28.06.2013 № 491 «Об утверждении порядка аккредитации граждан в качестве общественных наблюдателей при проведении ГИА…</a:t>
            </a:r>
          </a:p>
          <a:p>
            <a:r>
              <a:rPr lang="ru-RU" sz="2000" b="1" i="1" dirty="0" smtClean="0">
                <a:latin typeface="Arial Narrow" pitchFamily="34" charset="0"/>
                <a:cs typeface="Arial" charset="0"/>
              </a:rPr>
              <a:t>5. Приказы </a:t>
            </a:r>
            <a:r>
              <a:rPr lang="ru-RU" sz="2000" b="1" i="1" dirty="0" err="1" smtClean="0">
                <a:latin typeface="Arial Narrow" pitchFamily="34" charset="0"/>
                <a:cs typeface="Arial" charset="0"/>
              </a:rPr>
              <a:t>МОиНКК</a:t>
            </a:r>
            <a:r>
              <a:rPr lang="ru-RU" sz="2000" b="1" i="1" dirty="0" smtClean="0">
                <a:latin typeface="Arial Narrow" pitchFamily="34" charset="0"/>
                <a:cs typeface="Arial" charset="0"/>
              </a:rPr>
              <a:t>  от 25.02.2014 № 7-04/1 и № 8-04/1</a:t>
            </a:r>
          </a:p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Экзаменационные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материалы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2013 г.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2014 г.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Индивидуальный комплект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экзаменационных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материалов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(КИМ, бланк ответов №1, бланк ответов №2)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Бланк ответов №1</a:t>
                      </a:r>
                    </a:p>
                  </a:txBody>
                  <a:tcPr horzOverflow="overflow"/>
                </a:tc>
                <a:tc rowSpan="3"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Дополнительный бланк ответов №2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Бланк ответов №2</a:t>
                      </a: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Дополнительный бланк ответов №2</a:t>
                      </a: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7651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195" name="Содержимое 8" descr="ban_g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7950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Заголовок 4"/>
          <p:cNvSpPr>
            <a:spLocks/>
          </p:cNvSpPr>
          <p:nvPr/>
        </p:nvSpPr>
        <p:spPr bwMode="auto">
          <a:xfrm>
            <a:off x="539750" y="908050"/>
            <a:ext cx="822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DA1C1C"/>
                </a:solidFill>
                <a:latin typeface="Times New Roman" pitchFamily="18" charset="0"/>
                <a:cs typeface="Times New Roman" pitchFamily="18" charset="0"/>
              </a:rPr>
              <a:t>Следует обратить внимание!</a:t>
            </a:r>
          </a:p>
        </p:txBody>
      </p:sp>
      <p:sp>
        <p:nvSpPr>
          <p:cNvPr id="8198" name="Text Box 27"/>
          <p:cNvSpPr txBox="1">
            <a:spLocks noChangeArrowheads="1"/>
          </p:cNvSpPr>
          <p:nvPr/>
        </p:nvSpPr>
        <p:spPr bwMode="auto">
          <a:xfrm>
            <a:off x="468313" y="1571612"/>
            <a:ext cx="388937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Замена индивидуального комплекта экзаменационных материалов производиться только при наличии полиграфического дефекта, некомплектности или порчи (потекли чернила) экзаменационных материалов;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Следует обратить внимание на правильность заполнения регистрационных полей бланка ответов;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При наличии ошибочных ответов заполняется на бланке заполняется поле для замены ошибочных ответов.</a:t>
            </a:r>
          </a:p>
        </p:txBody>
      </p:sp>
      <p:pic>
        <p:nvPicPr>
          <p:cNvPr id="8199" name="Picture 29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341438"/>
            <a:ext cx="3694113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7651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219" name="Содержимое 8" descr="ban_g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7950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4"/>
          <p:cNvSpPr>
            <a:spLocks/>
          </p:cNvSpPr>
          <p:nvPr/>
        </p:nvSpPr>
        <p:spPr bwMode="auto">
          <a:xfrm>
            <a:off x="468313" y="836613"/>
            <a:ext cx="822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DA1C1C"/>
                </a:solidFill>
                <a:latin typeface="Times New Roman" pitchFamily="18" charset="0"/>
                <a:cs typeface="Times New Roman" pitchFamily="18" charset="0"/>
              </a:rPr>
              <a:t>Следует обратить внимание!</a:t>
            </a:r>
          </a:p>
        </p:txBody>
      </p:sp>
      <p:pic>
        <p:nvPicPr>
          <p:cNvPr id="9222" name="Picture 10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550" y="2492375"/>
            <a:ext cx="29591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2492375"/>
            <a:ext cx="29654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179388" y="1196975"/>
            <a:ext cx="446405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</a:t>
            </a:r>
            <a:r>
              <a:rPr lang="ru-RU" sz="1400"/>
              <a:t>Наличие записи на лицевой стороне бланков ответов №2 «Смотри на обороте», если ответ продолжается на оборотной стороне бланка;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/>
              <a:t> Все чертежи должны быть выполнены черной гелевой ручкой, а не карандашом.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5219700" y="1268413"/>
            <a:ext cx="3455988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</a:t>
            </a:r>
            <a:r>
              <a:rPr lang="ru-RU" sz="1400"/>
              <a:t>При остатке свободного места  на бланке ответов №2, дополнительном бланке ответов №2 в данной области должна стоять английская буква </a:t>
            </a:r>
            <a:r>
              <a:rPr lang="en-US" sz="1400"/>
              <a:t>Z</a:t>
            </a:r>
            <a:r>
              <a:rPr lang="ru-RU" sz="1400"/>
              <a:t>, заполнив все свободное место.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>
          <a:xfrm>
            <a:off x="250825" y="836613"/>
            <a:ext cx="8229600" cy="365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rgbClr val="DA1C1C"/>
                </a:solidFill>
                <a:latin typeface="Times New Roman" pitchFamily="18" charset="0"/>
                <a:cs typeface="Times New Roman" pitchFamily="18" charset="0"/>
              </a:rPr>
              <a:t>Следует обратить внимание!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7651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220" name="Содержимое 8" descr="ban_g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7950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250825" y="14128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Согласно методическим рекомендациям Рособрнадзора по подготовке и проведению ГИА :</a:t>
            </a:r>
          </a:p>
        </p:txBody>
      </p:sp>
      <p:sp>
        <p:nvSpPr>
          <p:cNvPr id="9223" name="Text Box 27"/>
          <p:cNvSpPr txBox="1">
            <a:spLocks noChangeArrowheads="1"/>
          </p:cNvSpPr>
          <p:nvPr/>
        </p:nvSpPr>
        <p:spPr bwMode="auto">
          <a:xfrm>
            <a:off x="357158" y="2428868"/>
            <a:ext cx="8424862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-"/>
            </a:pPr>
            <a:r>
              <a:rPr lang="ru-RU" dirty="0"/>
              <a:t>Явка всех работников в ППЭ не позднее чем </a:t>
            </a:r>
            <a:r>
              <a:rPr lang="ru-RU" b="1" dirty="0"/>
              <a:t>за 1,5 часа</a:t>
            </a:r>
            <a:r>
              <a:rPr lang="ru-RU" dirty="0"/>
              <a:t> до начала экзамена;</a:t>
            </a:r>
          </a:p>
          <a:p>
            <a:pPr marL="177800" indent="-177800">
              <a:spcBef>
                <a:spcPct val="50000"/>
              </a:spcBef>
              <a:buFontTx/>
              <a:buChar char="-"/>
            </a:pPr>
            <a:r>
              <a:rPr lang="ru-RU" dirty="0"/>
              <a:t>Доставка экзаменационных материалов в ППЭ не позднее чем </a:t>
            </a:r>
            <a:r>
              <a:rPr lang="ru-RU" b="1" dirty="0"/>
              <a:t>за 1,5 часа</a:t>
            </a:r>
            <a:r>
              <a:rPr lang="ru-RU" dirty="0"/>
              <a:t> до начала экзамена;</a:t>
            </a:r>
          </a:p>
          <a:p>
            <a:pPr marL="177800" indent="-177800">
              <a:spcBef>
                <a:spcPct val="50000"/>
              </a:spcBef>
              <a:buFontTx/>
              <a:buChar char="-"/>
            </a:pPr>
            <a:r>
              <a:rPr lang="ru-RU" dirty="0"/>
              <a:t>Не позднее чем </a:t>
            </a:r>
            <a:r>
              <a:rPr lang="ru-RU" b="1" dirty="0"/>
              <a:t>за 45 минут</a:t>
            </a:r>
            <a:r>
              <a:rPr lang="ru-RU" dirty="0"/>
              <a:t> до начала экзамена организаторы должны пройти в аудитории и приступить к выполнению своих обязанностей;</a:t>
            </a:r>
          </a:p>
          <a:p>
            <a:pPr marL="177800" indent="-177800">
              <a:spcBef>
                <a:spcPct val="50000"/>
              </a:spcBef>
              <a:buFontTx/>
              <a:buChar char="-"/>
            </a:pPr>
            <a:r>
              <a:rPr lang="ru-RU" dirty="0"/>
              <a:t>Не позднее чем </a:t>
            </a:r>
            <a:r>
              <a:rPr lang="ru-RU" b="1" dirty="0"/>
              <a:t>за 15 минут</a:t>
            </a:r>
            <a:r>
              <a:rPr lang="ru-RU" dirty="0"/>
              <a:t>  до начала экзамена выдать в аудитории доставочные </a:t>
            </a:r>
            <a:r>
              <a:rPr lang="ru-RU" dirty="0" err="1"/>
              <a:t>спецпакеты</a:t>
            </a:r>
            <a:r>
              <a:rPr lang="ru-RU" dirty="0"/>
              <a:t> с экзаменационными материалами;</a:t>
            </a:r>
          </a:p>
          <a:p>
            <a:pPr marL="177800" indent="-177800">
              <a:spcBef>
                <a:spcPct val="50000"/>
              </a:spcBef>
              <a:buFontTx/>
              <a:buChar char="-"/>
            </a:pPr>
            <a:r>
              <a:rPr lang="ru-RU" dirty="0"/>
              <a:t>Досрочная сдача экзаменационных материалов прекращается </a:t>
            </a:r>
            <a:r>
              <a:rPr lang="ru-RU" b="1" dirty="0"/>
              <a:t>за 5 минут</a:t>
            </a:r>
            <a:r>
              <a:rPr lang="ru-RU" dirty="0"/>
              <a:t> до окончания экзамена.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3924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Государственный выпускной экзамен (ГВЭ)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форма письменных и устных экзаменов </a:t>
            </a:r>
            <a:br>
              <a:rPr lang="ru-RU" sz="2800" dirty="0" smtClean="0"/>
            </a:br>
            <a:r>
              <a:rPr lang="ru-RU" sz="2800" dirty="0" smtClean="0"/>
              <a:t>с использованием текстов, тем, </a:t>
            </a:r>
            <a:br>
              <a:rPr lang="ru-RU" sz="2800" dirty="0" smtClean="0"/>
            </a:br>
            <a:r>
              <a:rPr lang="ru-RU" sz="2800" dirty="0" smtClean="0"/>
              <a:t>заданий, билетов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5084762"/>
          </a:xfrm>
        </p:spPr>
        <p:txBody>
          <a:bodyPr>
            <a:normAutofit fontScale="62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Порядок проведения ГИА по образовательным программам основного общего образования – приказ </a:t>
            </a:r>
            <a:r>
              <a:rPr lang="ru-RU" dirty="0" err="1" smtClean="0"/>
              <a:t>МОиН</a:t>
            </a:r>
            <a:r>
              <a:rPr lang="ru-RU" dirty="0" smtClean="0"/>
              <a:t> РФ  от 25.12.2013 № 1394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Федеральный компонент государственного стандарта общего образования – приказ </a:t>
            </a:r>
            <a:r>
              <a:rPr lang="ru-RU" dirty="0" err="1" smtClean="0"/>
              <a:t>МОиН</a:t>
            </a:r>
            <a:r>
              <a:rPr lang="ru-RU" dirty="0" smtClean="0"/>
              <a:t> РФ от 05.03.2004 № 1089</a:t>
            </a:r>
          </a:p>
          <a:p>
            <a:pPr marL="365760" indent="-256032" algn="just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Методическое письмо о проведении ГИА  по образовательным программам основного общего образования  по математике и русскому языку в форме ГВЭ – письмо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13.03.2014 № 02-105</a:t>
            </a:r>
          </a:p>
          <a:p>
            <a:pPr marL="365760" indent="-256032" algn="just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«Об утверждении сроков проведения письменных экзаменов для обучающихся, освоивших образовательные программы основного общего образования в образовательных учреждениях уголовно-исполнительной системы в Красноярском крае, освобождаемых от отбывания наказания в виде лишения свободы в исправительных колониях и тюрьмах уголовно-исполнительной системы не ранее чем за три месяца до ее начала, в 2014 году» — приказ </a:t>
            </a:r>
            <a:r>
              <a:rPr lang="ru-RU" dirty="0" err="1" smtClean="0"/>
              <a:t>МОиН</a:t>
            </a:r>
            <a:r>
              <a:rPr lang="ru-RU" dirty="0" smtClean="0"/>
              <a:t> КК от 25.02.2014 № 8-04/1</a:t>
            </a:r>
          </a:p>
          <a:p>
            <a:pPr marL="365760" indent="-256032" algn="just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«О создании государственной экзаменационной комиссии для проведения государственной итоговой аттестации по образовательным программам основного общего образования и конфликтной комиссии для рассмотрения апелляций обучающихся при проведении государственной итоговой аттестации по образовательным программам основного общего образования в Красноярском крае в 2014 году» — приказ </a:t>
            </a:r>
            <a:r>
              <a:rPr lang="ru-RU" dirty="0" err="1" smtClean="0"/>
              <a:t>МОиН</a:t>
            </a:r>
            <a:r>
              <a:rPr lang="ru-RU" dirty="0" smtClean="0"/>
              <a:t> КК </a:t>
            </a:r>
            <a:br>
              <a:rPr lang="ru-RU" dirty="0" smtClean="0"/>
            </a:br>
            <a:r>
              <a:rPr lang="ru-RU" dirty="0" smtClean="0"/>
              <a:t>от 25.02.2014. № 7-04/1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5760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pic>
        <p:nvPicPr>
          <p:cNvPr id="11268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143998" cy="44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98"/>
                <a:gridCol w="1937434"/>
                <a:gridCol w="5579466"/>
              </a:tblGrid>
              <a:tr h="114457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Дата проведения экзаменов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Участники</a:t>
                      </a:r>
                    </a:p>
                  </a:txBody>
                  <a:tcPr/>
                </a:tc>
              </a:tr>
              <a:tr h="3319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31 мая – математика,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июня – 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ограниченными возможностями здоровья, обучающиеся дети-инвалиды и инвалиды, освоившие образовательные программы основного общего образования</a:t>
                      </a:r>
                      <a:endParaRPr lang="ru-RU" sz="28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28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047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Сроки проведения ГВЭ в 2014 году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103688"/>
          </a:xfrm>
        </p:spPr>
        <p:txBody>
          <a:bodyPr/>
          <a:lstStyle/>
          <a:p>
            <a:r>
              <a:rPr lang="ru-RU" smtClean="0"/>
              <a:t>Копия рекомендаций ПМПК (для детей с ОВЗ);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  <a:p>
            <a:r>
              <a:rPr lang="ru-RU" smtClean="0"/>
              <a:t>Оригинал или копия справки, подтверждающей факт  инвалидности, выданной учреждением медико-социальной экспертизы (для детей-инвалидов или инвалидов)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Документы – основание для сдачи в форме ГВЭ</a:t>
            </a:r>
            <a:endParaRPr lang="ru-RU" dirty="0"/>
          </a:p>
        </p:txBody>
      </p:sp>
      <p:pic>
        <p:nvPicPr>
          <p:cNvPr id="14340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5760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Пункт проведения экзамена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5" name="Содержимое 1"/>
          <p:cNvSpPr>
            <a:spLocks noGrp="1"/>
          </p:cNvSpPr>
          <p:nvPr>
            <p:ph sz="quarter" idx="2"/>
          </p:nvPr>
        </p:nvSpPr>
        <p:spPr>
          <a:xfrm>
            <a:off x="457200" y="2781300"/>
            <a:ext cx="4040188" cy="2605088"/>
          </a:xfrm>
          <a:ln>
            <a:prstDash val="solid"/>
          </a:ln>
        </p:spPr>
        <p:txBody>
          <a:bodyPr/>
          <a:lstStyle/>
          <a:p>
            <a:r>
              <a:rPr lang="ru-RU" dirty="0" smtClean="0"/>
              <a:t>Отдельный ППЭ </a:t>
            </a:r>
            <a:br>
              <a:rPr lang="ru-RU" dirty="0" smtClean="0"/>
            </a:br>
            <a:r>
              <a:rPr lang="ru-RU" dirty="0" smtClean="0"/>
              <a:t>(МОБУ «Лицей №7»)</a:t>
            </a:r>
          </a:p>
        </p:txBody>
      </p:sp>
      <p:pic>
        <p:nvPicPr>
          <p:cNvPr id="15367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3276600" y="2060575"/>
            <a:ext cx="503238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3800" y="2060575"/>
            <a:ext cx="576263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5072066" y="2786058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На дому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760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Комиссии ГИА</a:t>
            </a:r>
            <a:endParaRPr lang="ru-RU" dirty="0"/>
          </a:p>
        </p:txBody>
      </p:sp>
      <p:pic>
        <p:nvPicPr>
          <p:cNvPr id="17411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Содержимое 5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7529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Государственная экзаменационная комиссия (ГЭК)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Единая для ОГЭ и ГВЭ;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Один председатель</a:t>
            </a:r>
          </a:p>
          <a:p>
            <a:pPr algn="ctr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Конфликтная комиссия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Единая для ОГЭ и ГВЭ;</a:t>
            </a:r>
          </a:p>
          <a:p>
            <a:pPr algn="ctr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Предметная комиссия</a:t>
            </a:r>
          </a:p>
          <a:p>
            <a:pPr algn="ctr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подкомиссии</a:t>
            </a:r>
          </a:p>
          <a:p>
            <a:pPr algn="ctr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 проверке работ ОГЭ    по проверке работ ГВЭ</a:t>
            </a:r>
          </a:p>
          <a:p>
            <a:pPr algn="ctr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708400" y="5805488"/>
            <a:ext cx="358775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6825" y="5805488"/>
            <a:ext cx="503238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sp>
        <p:nvSpPr>
          <p:cNvPr id="6" name="Текст 11"/>
          <p:cNvSpPr txBox="1">
            <a:spLocks/>
          </p:cNvSpPr>
          <p:nvPr/>
        </p:nvSpPr>
        <p:spPr bwMode="auto">
          <a:xfrm>
            <a:off x="285720" y="1633538"/>
            <a:ext cx="855348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Статья 67 пункт 5 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Организация индивидуального отбора при приёме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Субъекта Российской Федерации.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Образовательная организация  не вправе самостоятельно устанавливать данное требование.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42908" y="214290"/>
            <a:ext cx="5786478" cy="50405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Продолжительность экзаменов</a:t>
            </a:r>
            <a:endParaRPr lang="ru-RU" sz="3200" dirty="0"/>
          </a:p>
        </p:txBody>
      </p:sp>
      <p:pic>
        <p:nvPicPr>
          <p:cNvPr id="19459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/>
          </a:bodyPr>
          <a:lstStyle/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по русскому языку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часа 55 минут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по математике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часа 55 минут;</a:t>
            </a:r>
          </a:p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   Начало экзаменов в </a:t>
            </a:r>
            <a:r>
              <a:rPr lang="ru-RU" b="1" dirty="0" smtClean="0"/>
              <a:t>10.00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437062"/>
          </a:xfrm>
        </p:spPr>
        <p:txBody>
          <a:bodyPr>
            <a:normAutofit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Сочинение или изложение с творческим заданием;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Выбор делает обучающийся в день экзамена;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Предусмотреть две аудитории (для сочинения и изложения);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Текст читает  организатор, владеющий методикой проведения экзамена в форме изложения;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Запрещено присутствие учителя русского языка или учителя, преподававшего данный предмет у данных обучающихся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Проведение ГВЭ – </a:t>
            </a:r>
            <a:br>
              <a:rPr lang="ru-RU" sz="3600" dirty="0" smtClean="0"/>
            </a:br>
            <a:r>
              <a:rPr lang="ru-RU" sz="3600" dirty="0" smtClean="0"/>
              <a:t>русский язык</a:t>
            </a:r>
            <a:endParaRPr lang="ru-RU" sz="3600" dirty="0"/>
          </a:p>
        </p:txBody>
      </p:sp>
      <p:pic>
        <p:nvPicPr>
          <p:cNvPr id="20484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r>
              <a:rPr lang="ru-RU" smtClean="0"/>
              <a:t>10 заданий (арифметика, теория вероятностей, алгебра, геометрия)</a:t>
            </a:r>
          </a:p>
          <a:p>
            <a:r>
              <a:rPr lang="ru-RU" smtClean="0"/>
              <a:t>1-7 задание – базовый уровень, </a:t>
            </a:r>
            <a:br>
              <a:rPr lang="ru-RU" smtClean="0"/>
            </a:br>
            <a:r>
              <a:rPr lang="ru-RU" smtClean="0"/>
              <a:t>8-10 – повышенный уровень</a:t>
            </a:r>
          </a:p>
          <a:p>
            <a:r>
              <a:rPr lang="ru-RU" u="sng" smtClean="0"/>
              <a:t>Разрешено использовать</a:t>
            </a:r>
            <a:r>
              <a:rPr lang="ru-RU" smtClean="0"/>
              <a:t>: справочные материалы (выдаются вместе с ЭМ), линейка</a:t>
            </a:r>
          </a:p>
          <a:p>
            <a:r>
              <a:rPr lang="ru-RU" u="sng" smtClean="0"/>
              <a:t>Запрещено</a:t>
            </a:r>
            <a:r>
              <a:rPr lang="ru-RU" smtClean="0"/>
              <a:t>: калькулятор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Проведение ГВЭ – </a:t>
            </a:r>
            <a:br>
              <a:rPr lang="ru-RU" dirty="0" smtClean="0"/>
            </a:br>
            <a:r>
              <a:rPr lang="ru-RU" dirty="0" smtClean="0"/>
              <a:t>математика</a:t>
            </a:r>
            <a:endParaRPr lang="ru-RU" dirty="0"/>
          </a:p>
        </p:txBody>
      </p:sp>
      <p:pic>
        <p:nvPicPr>
          <p:cNvPr id="21508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3651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Подача апелляции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1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108"/>
                <a:gridCol w="2881824"/>
                <a:gridCol w="36260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Апелляция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Кому подается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Срок подачи апелляции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600" dirty="0" smtClean="0">
                          <a:latin typeface="Arial Narrow" pitchFamily="34" charset="0"/>
                          <a:cs typeface="Times New Roman" pitchFamily="18" charset="0"/>
                        </a:rPr>
                        <a:t>о нарушении процедуры проведения государственного выпускного экзамена в пункте проведения экзамена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уполномоченному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представителю ГЭК</a:t>
                      </a:r>
                      <a:endParaRPr lang="ru-RU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непосредственно в день проведения экзамена до выхода из пункта проведения экзамена.</a:t>
                      </a:r>
                      <a:endParaRPr lang="ru-RU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  <a:cs typeface="Times New Roman" pitchFamily="18" charset="0"/>
                        </a:rPr>
                        <a:t>о несогласии с выставленной отметкой</a:t>
                      </a:r>
                    </a:p>
                    <a:p>
                      <a:pPr algn="l">
                        <a:buNone/>
                      </a:pPr>
                      <a:endParaRPr lang="ru-RU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 конфликтную комиссию либо руководителю того образовательного учреждения, в котором обучающийся ознакомился с официальными результатами экзамена</a:t>
                      </a:r>
                      <a:endParaRPr lang="ru-RU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 течении 2-х рабочих дней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после официального объявления результатов экзамена и ознакомления с ними обучающихся</a:t>
                      </a:r>
                      <a:endParaRPr lang="ru-RU" sz="16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74" name="TextBox 8"/>
          <p:cNvSpPr txBox="1">
            <a:spLocks noChangeArrowheads="1"/>
          </p:cNvSpPr>
          <p:nvPr/>
        </p:nvSpPr>
        <p:spPr bwMode="auto">
          <a:xfrm>
            <a:off x="468313" y="4508500"/>
            <a:ext cx="83518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Апелляция не принимается:</a:t>
            </a:r>
          </a:p>
          <a:p>
            <a:endParaRPr lang="ru-RU" sz="1600" u="sng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по вопросам содержания и структуры экзаменационных материалов по общеобразовательным предметам;</a:t>
            </a:r>
          </a:p>
          <a:p>
            <a:pPr>
              <a:buFont typeface="Arial" charset="0"/>
              <a:buChar char="•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по вопросам, связанным с нарушением обучающимся правил выполнения экзаменационной работы.</a:t>
            </a:r>
          </a:p>
          <a:p>
            <a:endParaRPr lang="ru-RU">
              <a:latin typeface="Georgia" pitchFamily="18" charset="0"/>
            </a:endParaRPr>
          </a:p>
        </p:txBody>
      </p:sp>
      <p:pic>
        <p:nvPicPr>
          <p:cNvPr id="23575" name="Содержимое 3" descr="imag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3651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Заполнение аттестатов</a:t>
            </a:r>
          </a:p>
        </p:txBody>
      </p:sp>
      <p:pic>
        <p:nvPicPr>
          <p:cNvPr id="23575" name="Содержимое 3" descr="imag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Порядок заполнения, учета и выдачи аттестатов об основном общем и среднем общем образовании и их дубликатов утвержден приказом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РФ от 14.02.2014 № 115.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>
              <a:buNone/>
            </a:pPr>
            <a:r>
              <a:rPr lang="ru-RU" sz="2000" dirty="0" smtClean="0"/>
              <a:t>Итоговые отметки за 9 класс по русскому языку и математике определяются как среднее арифметическое годовых и экзаменационных 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pPr marL="0" indent="457200" algn="just">
              <a:buNone/>
            </a:pPr>
            <a:r>
              <a:rPr lang="ru-RU" sz="2000" dirty="0" smtClean="0"/>
              <a:t>Итоговые отметки за 9 класс по другим учебным предметам выставляются на основе годовой отметки выпускника за 9 класс.</a:t>
            </a:r>
          </a:p>
          <a:p>
            <a:pPr marL="0" indent="457200">
              <a:buNone/>
            </a:pPr>
            <a:endParaRPr lang="ru-RU" sz="2000" dirty="0" smtClean="0"/>
          </a:p>
          <a:p>
            <a:pPr marL="0" indent="457200">
              <a:buNone/>
            </a:pPr>
            <a:r>
              <a:rPr lang="ru-RU" sz="2000" b="1" dirty="0" smtClean="0"/>
              <a:t>Экзаменационные отметки не влияют на итоговые по предметам по выбору обучающегося.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smtClean="0"/>
          </a:p>
          <a:p>
            <a:pPr algn="ctr"/>
            <a:endParaRPr lang="ru-RU" b="1" i="1" smtClean="0"/>
          </a:p>
          <a:p>
            <a:pPr algn="ctr"/>
            <a:endParaRPr lang="ru-RU" b="1" i="1" smtClean="0"/>
          </a:p>
          <a:p>
            <a:pPr algn="ctr"/>
            <a:r>
              <a:rPr lang="ru-RU" b="1" i="1" smtClean="0"/>
              <a:t>Спасибо! Желаем удачи!</a:t>
            </a:r>
          </a:p>
        </p:txBody>
      </p:sp>
      <p:pic>
        <p:nvPicPr>
          <p:cNvPr id="24580" name="Содержимое 3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718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532924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Порядок проведения ГИА-9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84825" y="1500174"/>
            <a:ext cx="8813259" cy="49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ОГЭ – с использованием КИМ (п.7а).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ГВЭ – письменные, устные экзамены (для детей с ОВЗ, детей– инвалидов, инвалидов, обучающихся учреждений исполнения наказания) (п.7б)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или по их желанию в форме ОГЭ (п.8).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Информирование обучающихся, их родителей (п.13, 22). 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Сроки подачи заявления с указанием предметов по выбору – до 1 марта (п.9).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Изменение перечня экзаменов только при наличии уважительной причины (п.9, 11).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Обучающиеся в форме самообразования, семейного образования, обучающиеся из ОО, не имеющей аккредитации, проходят ГИА экстерном (п.10).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Обязательные экзамены – русский язык, математика, остальные – на добровольной основе по выбору обучающихся (п.4).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ОО не вправе требовать обязательную сдачу экзаменов по предметам по выбору.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532924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Порядок проведения ГИА-9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214009" y="1428736"/>
            <a:ext cx="8725710" cy="509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КИМ формируются МОиН КК с помощью специального раздела открытого банка заданий на сайте ФИПИ, задания для ГВЭ направляются в субъекты РФ (п.31).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Места расположения ППЭ, составы руководителей ППЭ, организаторов, др. специалистов утверждаются МОиН КК (п. 13).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Уполномоченные ГЭК направляются в ППЭ и доставляют КИМ (п.17.2, 39).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Территориальные экзаменационные, предметные, конфликтные подкомиссии создаются в составе ГЭК, предметных и конфликтной комиссий создаются по решению МОиН КК (п.20).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день проведения в ППЭ могут присутствовать должностные лица Рособрнадзора, МОиН КК (по их решению) (п. 37).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Автоматизированная рассадка учащихся, организаторов на все экзамены в форме ОГЭ (п.36, 40).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Требования к оснащению аудиторий для проведения ОГЭ для русского языка, иностранного языка, для отдельных учебных предметов (п.33).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проведении ГВЭ в устной форме устные ответы записываются или протоколируются (п.44).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532924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Порядок проведения ГИА-9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43191" y="1381328"/>
            <a:ext cx="8638162" cy="47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Ознакомление обучающихся с результатами экзаменов в течение 3 дней со дня их утверждения ГЭК (п.59).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Апелляция о  несогласии с выставленными баллами подается в течение 2 рабочих дней после ознакомления с результатами в ОО, в которой допущен к ГИА, или в конфликтную комиссию (п. 70).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Категории обучающихся, допущенных к повторному прохождению ГИА в текущем году (по решению ГЭК), определены в п.30.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Обучающиеся, не прошедшие ГИА или получившие неудовлетворительные результаты более чем по одному обязательному предмету, либо получившие повторно неудовлетворительный результат по одному из этих предметов в дополнительные сроки, смогут пройти ГИА по соответствующим предметам </a:t>
            </a: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ранее чем через год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(п.61).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</a:t>
            </a:r>
            <a:br>
              <a:rPr lang="ru-RU" dirty="0" smtClean="0"/>
            </a:br>
            <a:r>
              <a:rPr lang="ru-RU" dirty="0" smtClean="0"/>
              <a:t>экзаменов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750" y="1397000"/>
          <a:ext cx="7920880" cy="491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</a:p>
                  </a:txBody>
                  <a:tcPr anchor="ctr" horzOverflow="overflow"/>
                </a:tc>
              </a:tr>
              <a:tr h="446575">
                <a:tc>
                  <a:txBody>
                    <a:bodyPr/>
                    <a:lstStyle/>
                    <a:p>
                      <a:pPr marL="0" marR="0" lvl="0" indent="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мин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Расписание</a:t>
            </a:r>
            <a:br>
              <a:rPr lang="ru-RU" dirty="0" smtClean="0"/>
            </a:br>
            <a:r>
              <a:rPr lang="ru-RU" dirty="0" smtClean="0"/>
              <a:t>экзаменов</a:t>
            </a:r>
            <a:endParaRPr lang="ru-RU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sp>
        <p:nvSpPr>
          <p:cNvPr id="6" name="Текст 11"/>
          <p:cNvSpPr txBox="1">
            <a:spLocks/>
          </p:cNvSpPr>
          <p:nvPr/>
        </p:nvSpPr>
        <p:spPr bwMode="auto">
          <a:xfrm>
            <a:off x="285720" y="1385888"/>
            <a:ext cx="8643998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Основной этап: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28 мая (среда)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обществознание, химия, литература, информатика и ИКТ;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31 мая (суббота)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математика;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3 июня (вторник)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география, история, биология, иностранные языки, физика;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6 июня (пятница)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русский язык 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Дополнительный этап: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10 июня (вторник)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география, химия, литература, история, физика, иностранные языки, обществознание, биология, информатика и ИКТ;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16 июня (понедельник)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русский язык, математика; </a:t>
            </a:r>
          </a:p>
          <a:p>
            <a:pPr marL="365125" marR="0" lvl="0" indent="-255588" algn="l" defTabSz="914400" rtl="0" eaLnBrk="1" fontAlgn="t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19 июня (четверг)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– по всем учебным предметам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36"/>
            <a:ext cx="900115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Дополнительные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материалы для проведения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экзаменов по отдельным учебным предметам</a:t>
            </a:r>
            <a:endParaRPr lang="ru-RU" sz="2800" dirty="0"/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0"/>
            <a:ext cx="3371850" cy="936625"/>
          </a:xfrm>
        </p:spPr>
      </p:pic>
      <p:sp>
        <p:nvSpPr>
          <p:cNvPr id="5" name="Текст 1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2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ru-RU" sz="2000" b="1" i="1" dirty="0" smtClean="0">
              <a:latin typeface="Arial Narrow" pitchFamily="34" charset="0"/>
              <a:cs typeface="Arial" charset="0"/>
            </a:endParaRPr>
          </a:p>
          <a:p>
            <a:endParaRPr lang="ru-RU" sz="20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643050"/>
          <a:ext cx="8643998" cy="498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64"/>
                <a:gridCol w="4346018"/>
                <a:gridCol w="2286016"/>
              </a:tblGrid>
              <a:tr h="5711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ППЭ, ОО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 ОГЭ</a:t>
                      </a:r>
                      <a:endParaRPr lang="ru-RU" sz="1600" dirty="0"/>
                    </a:p>
                  </a:txBody>
                  <a:tcPr/>
                </a:tc>
              </a:tr>
              <a:tr h="10411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Математика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Справочные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 материалы, содержащие таблицу квадратов двузначных чисел, основные формулы по алгебре и геометрии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Линейка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13493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Русский язык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Аппаратура,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 которая сможет обеспечить качественное воспроизведение аудиозаписей с компакт-диска (формат записи – </a:t>
                      </a:r>
                      <a:r>
                        <a:rPr lang="en-US" sz="1600" baseline="0" dirty="0" smtClean="0">
                          <a:solidFill>
                            <a:srgbClr val="003399"/>
                          </a:solidFill>
                        </a:rPr>
                        <a:t>mp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</a:rPr>
                        <a:t>3), орфографический словарь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20140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Физика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Инструкция по правилам безопасности. Комплекты стандартизированного лабораторного оборудования в соответствии с перечнем. Характеристики приборов должны быть проверены учителем физики и занесены в специальный бланк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3399"/>
                          </a:solidFill>
                        </a:rPr>
                        <a:t>Непрограммируемый калькулятор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564</TotalTime>
  <Words>2032</Words>
  <Application>Microsoft Office PowerPoint</Application>
  <PresentationFormat>Экран (4:3)</PresentationFormat>
  <Paragraphs>319</Paragraphs>
  <Slides>35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Открытая</vt:lpstr>
      <vt:lpstr>Особенности проведения государственной итоговой аттестации  в 2014 году</vt:lpstr>
      <vt:lpstr>НПБ </vt:lpstr>
      <vt:lpstr> </vt:lpstr>
      <vt:lpstr> Порядок проведения ГИА-9</vt:lpstr>
      <vt:lpstr> Порядок проведения ГИА-9</vt:lpstr>
      <vt:lpstr> Порядок проведения ГИА-9</vt:lpstr>
      <vt:lpstr>Продолжительность экзаменов</vt:lpstr>
      <vt:lpstr>Расписание экзаменов</vt:lpstr>
      <vt:lpstr>Дополнительные  материалы для проведения экзаменов по отдельным учебным предметам</vt:lpstr>
      <vt:lpstr>Дополнительные  материалы для проведения экзаменов по отдельным учебным предметам</vt:lpstr>
      <vt:lpstr>Дополнительные  материалы для проведения экзаменов по отдельным учебным предметам</vt:lpstr>
      <vt:lpstr>Выбор 2014</vt:lpstr>
      <vt:lpstr>Распределение по ППЭ</vt:lpstr>
      <vt:lpstr>Иностранный язык</vt:lpstr>
      <vt:lpstr>Физика</vt:lpstr>
      <vt:lpstr>Физика</vt:lpstr>
      <vt:lpstr>Информатика и ИКТ</vt:lpstr>
      <vt:lpstr>Информатика и ИКТ</vt:lpstr>
      <vt:lpstr>Литература</vt:lpstr>
      <vt:lpstr>Экзаменационные материалы</vt:lpstr>
      <vt:lpstr>Презентация PowerPoint</vt:lpstr>
      <vt:lpstr>Презентация PowerPoint</vt:lpstr>
      <vt:lpstr>Следует обратить внимание!</vt:lpstr>
      <vt:lpstr>Государственный выпускной экзамен (ГВЭ)  форма письменных и устных экзаменов  с использованием текстов, тем,  заданий, билетов</vt:lpstr>
      <vt:lpstr>Нормативно-правовая база</vt:lpstr>
      <vt:lpstr>Сроки проведения ГВЭ в 2014 году</vt:lpstr>
      <vt:lpstr>Документы – основание для сдачи в форме ГВЭ</vt:lpstr>
      <vt:lpstr>Пункт проведения экзамена </vt:lpstr>
      <vt:lpstr>Комиссии ГИА</vt:lpstr>
      <vt:lpstr>Продолжительность экзаменов</vt:lpstr>
      <vt:lpstr>Проведение ГВЭ –  русский язык</vt:lpstr>
      <vt:lpstr>Проведение ГВЭ –  математика</vt:lpstr>
      <vt:lpstr>Подача апелляции</vt:lpstr>
      <vt:lpstr>Заполнение аттестатов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kovenko</dc:creator>
  <cp:lastModifiedBy>Admin</cp:lastModifiedBy>
  <cp:revision>63</cp:revision>
  <dcterms:created xsi:type="dcterms:W3CDTF">2014-03-14T03:43:00Z</dcterms:created>
  <dcterms:modified xsi:type="dcterms:W3CDTF">2014-03-20T01:59:40Z</dcterms:modified>
</cp:coreProperties>
</file>