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311" r:id="rId3"/>
    <p:sldId id="312" r:id="rId4"/>
    <p:sldId id="273" r:id="rId5"/>
    <p:sldId id="318" r:id="rId6"/>
    <p:sldId id="319" r:id="rId7"/>
    <p:sldId id="274" r:id="rId8"/>
    <p:sldId id="276" r:id="rId9"/>
    <p:sldId id="277" r:id="rId10"/>
    <p:sldId id="279" r:id="rId11"/>
    <p:sldId id="281" r:id="rId12"/>
    <p:sldId id="283" r:id="rId13"/>
    <p:sldId id="285" r:id="rId14"/>
    <p:sldId id="287" r:id="rId15"/>
    <p:sldId id="289" r:id="rId16"/>
    <p:sldId id="290" r:id="rId17"/>
    <p:sldId id="291" r:id="rId18"/>
    <p:sldId id="292" r:id="rId19"/>
    <p:sldId id="298" r:id="rId20"/>
    <p:sldId id="299" r:id="rId21"/>
    <p:sldId id="266" r:id="rId22"/>
    <p:sldId id="301" r:id="rId23"/>
    <p:sldId id="303" r:id="rId24"/>
    <p:sldId id="304" r:id="rId25"/>
    <p:sldId id="29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норма</c:v>
                </c:pt>
                <c:pt idx="1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0.36</c:v>
                </c:pt>
                <c:pt idx="1">
                  <c:v>0.64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норма</c:v>
                </c:pt>
                <c:pt idx="1">
                  <c:v>высокий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норма</c:v>
                </c:pt>
                <c:pt idx="1">
                  <c:v>высокий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088960"/>
        <c:axId val="66090496"/>
        <c:axId val="0"/>
      </c:bar3DChart>
      <c:catAx>
        <c:axId val="6608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6090496"/>
        <c:crosses val="autoZero"/>
        <c:auto val="1"/>
        <c:lblAlgn val="ctr"/>
        <c:lblOffset val="100"/>
        <c:noMultiLvlLbl val="0"/>
      </c:catAx>
      <c:valAx>
        <c:axId val="660904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6088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40-60мин.</c:v>
                </c:pt>
                <c:pt idx="1">
                  <c:v>1,5 часа</c:v>
                </c:pt>
                <c:pt idx="2">
                  <c:v>2 часа</c:v>
                </c:pt>
                <c:pt idx="3">
                  <c:v>3часа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играет в компьютер</c:v>
                </c:pt>
                <c:pt idx="1">
                  <c:v>помогает по дому</c:v>
                </c:pt>
                <c:pt idx="2">
                  <c:v>секции</c:v>
                </c:pt>
                <c:pt idx="3">
                  <c:v>читает</c:v>
                </c:pt>
                <c:pt idx="4">
                  <c:v>ничем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</c:v>
                </c:pt>
                <c:pt idx="1">
                  <c:v>0.4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36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0.94</c:v>
                </c:pt>
                <c:pt idx="1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труд</c:v>
                </c:pt>
                <c:pt idx="1">
                  <c:v>физкультура</c:v>
                </c:pt>
                <c:pt idx="2">
                  <c:v>психология </c:v>
                </c:pt>
                <c:pt idx="3">
                  <c:v>русский язык</c:v>
                </c:pt>
                <c:pt idx="4">
                  <c:v>математика</c:v>
                </c:pt>
                <c:pt idx="5">
                  <c:v>история 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0.68</c:v>
                </c:pt>
                <c:pt idx="1">
                  <c:v>0.74</c:v>
                </c:pt>
                <c:pt idx="2">
                  <c:v>0.53</c:v>
                </c:pt>
                <c:pt idx="3">
                  <c:v>0.37</c:v>
                </c:pt>
                <c:pt idx="4">
                  <c:v>0.32</c:v>
                </c:pt>
                <c:pt idx="5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труд</c:v>
                </c:pt>
                <c:pt idx="1">
                  <c:v>физкультура</c:v>
                </c:pt>
                <c:pt idx="2">
                  <c:v>психология </c:v>
                </c:pt>
                <c:pt idx="3">
                  <c:v>русский язык</c:v>
                </c:pt>
                <c:pt idx="4">
                  <c:v>математика</c:v>
                </c:pt>
                <c:pt idx="5">
                  <c:v>история 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труд</c:v>
                </c:pt>
                <c:pt idx="1">
                  <c:v>физкультура</c:v>
                </c:pt>
                <c:pt idx="2">
                  <c:v>психология </c:v>
                </c:pt>
                <c:pt idx="3">
                  <c:v>русский язык</c:v>
                </c:pt>
                <c:pt idx="4">
                  <c:v>математика</c:v>
                </c:pt>
                <c:pt idx="5">
                  <c:v>история 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569408"/>
        <c:axId val="29570944"/>
        <c:axId val="0"/>
      </c:bar3DChart>
      <c:catAx>
        <c:axId val="29569408"/>
        <c:scaling>
          <c:orientation val="minMax"/>
        </c:scaling>
        <c:delete val="0"/>
        <c:axPos val="b"/>
        <c:majorTickMark val="out"/>
        <c:minorTickMark val="none"/>
        <c:tickLblPos val="nextTo"/>
        <c:crossAx val="29570944"/>
        <c:crosses val="autoZero"/>
        <c:auto val="1"/>
        <c:lblAlgn val="ctr"/>
        <c:lblOffset val="100"/>
        <c:noMultiLvlLbl val="0"/>
      </c:catAx>
      <c:valAx>
        <c:axId val="295709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9569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ин.яз.</c:v>
                </c:pt>
                <c:pt idx="1">
                  <c:v>русский язык</c:v>
                </c:pt>
                <c:pt idx="2">
                  <c:v>математика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0.68</c:v>
                </c:pt>
                <c:pt idx="1">
                  <c:v>0.37</c:v>
                </c:pt>
                <c:pt idx="2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ин.яз.</c:v>
                </c:pt>
                <c:pt idx="1">
                  <c:v>русский язык</c:v>
                </c:pt>
                <c:pt idx="2">
                  <c:v>математика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ин.яз.</c:v>
                </c:pt>
                <c:pt idx="1">
                  <c:v>русский язык</c:v>
                </c:pt>
                <c:pt idx="2">
                  <c:v>математика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606272"/>
        <c:axId val="29607808"/>
        <c:axId val="0"/>
      </c:bar3DChart>
      <c:catAx>
        <c:axId val="29606272"/>
        <c:scaling>
          <c:orientation val="minMax"/>
        </c:scaling>
        <c:delete val="0"/>
        <c:axPos val="b"/>
        <c:majorTickMark val="out"/>
        <c:minorTickMark val="none"/>
        <c:tickLblPos val="nextTo"/>
        <c:crossAx val="29607808"/>
        <c:crosses val="autoZero"/>
        <c:auto val="1"/>
        <c:lblAlgn val="ctr"/>
        <c:lblOffset val="100"/>
        <c:noMultiLvlLbl val="0"/>
      </c:catAx>
      <c:valAx>
        <c:axId val="296078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9606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высокий </c:v>
                </c:pt>
                <c:pt idx="1">
                  <c:v>средний</c:v>
                </c:pt>
                <c:pt idx="2">
                  <c:v>ниже среднего</c:v>
                </c:pt>
                <c:pt idx="3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0.11</c:v>
                </c:pt>
                <c:pt idx="1">
                  <c:v>0.53</c:v>
                </c:pt>
                <c:pt idx="2">
                  <c:v>0.25</c:v>
                </c:pt>
                <c:pt idx="3">
                  <c:v>0.11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высокий </c:v>
                </c:pt>
                <c:pt idx="1">
                  <c:v>средний</c:v>
                </c:pt>
                <c:pt idx="2">
                  <c:v>ниже среднего</c:v>
                </c:pt>
                <c:pt idx="3">
                  <c:v>низкий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высокий </c:v>
                </c:pt>
                <c:pt idx="1">
                  <c:v>средний</c:v>
                </c:pt>
                <c:pt idx="2">
                  <c:v>ниже среднего</c:v>
                </c:pt>
                <c:pt idx="3">
                  <c:v>низкий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520640"/>
        <c:axId val="29522176"/>
        <c:axId val="0"/>
      </c:bar3DChart>
      <c:catAx>
        <c:axId val="29520640"/>
        <c:scaling>
          <c:orientation val="minMax"/>
        </c:scaling>
        <c:delete val="0"/>
        <c:axPos val="b"/>
        <c:majorTickMark val="out"/>
        <c:minorTickMark val="none"/>
        <c:tickLblPos val="nextTo"/>
        <c:crossAx val="29522176"/>
        <c:crosses val="autoZero"/>
        <c:auto val="1"/>
        <c:lblAlgn val="ctr"/>
        <c:lblOffset val="100"/>
        <c:noMultiLvlLbl val="0"/>
      </c:catAx>
      <c:valAx>
        <c:axId val="295221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9520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норма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0.23</c:v>
                </c:pt>
                <c:pt idx="1">
                  <c:v>0.5</c:v>
                </c:pt>
                <c:pt idx="2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норма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норма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155264"/>
        <c:axId val="66156800"/>
        <c:axId val="0"/>
      </c:bar3DChart>
      <c:catAx>
        <c:axId val="6615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6156800"/>
        <c:crosses val="autoZero"/>
        <c:auto val="1"/>
        <c:lblAlgn val="ctr"/>
        <c:lblOffset val="100"/>
        <c:noMultiLvlLbl val="0"/>
      </c:catAx>
      <c:valAx>
        <c:axId val="661568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6155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359477529558853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574239139620763E-2"/>
          <c:y val="0.21060719333654285"/>
          <c:w val="0.84183666202330798"/>
          <c:h val="0.694307499783974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Какие учебные предметы даются вашему ребенку легко?</c:v>
                </c:pt>
              </c:strCache>
            </c:strRef>
          </c:tx>
          <c:explosion val="45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5"/>
                <c:pt idx="0">
                  <c:v>ин.язык</c:v>
                </c:pt>
                <c:pt idx="1">
                  <c:v>история</c:v>
                </c:pt>
                <c:pt idx="2">
                  <c:v>литература </c:v>
                </c:pt>
                <c:pt idx="3">
                  <c:v>природоведение</c:v>
                </c:pt>
                <c:pt idx="4">
                  <c:v>русский язык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0.2</c:v>
                </c:pt>
                <c:pt idx="1">
                  <c:v>0.5</c:v>
                </c:pt>
                <c:pt idx="2">
                  <c:v>0.7</c:v>
                </c:pt>
                <c:pt idx="3">
                  <c:v>0.4</c:v>
                </c:pt>
                <c:pt idx="4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2"/>
          <c:dLbls>
            <c:dLbl>
              <c:idx val="0"/>
              <c:layout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англ. язык</c:v>
                </c:pt>
                <c:pt idx="1">
                  <c:v>математика</c:v>
                </c:pt>
                <c:pt idx="2">
                  <c:v>русский язык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</c:v>
                </c:pt>
                <c:pt idx="1">
                  <c:v>0.4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746031746031744E-2"/>
          <c:y val="0.16475105157153722"/>
          <c:w val="0.60723206474190727"/>
          <c:h val="0.795047937619081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мало часов; </a:t>
                    </a:r>
                    <a:r>
                      <a:rPr lang="ru-RU" smtClean="0"/>
                      <a:t>20%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невнимательность</c:v>
                </c:pt>
                <c:pt idx="1">
                  <c:v>не знаю</c:v>
                </c:pt>
                <c:pt idx="2">
                  <c:v>не понимает</c:v>
                </c:pt>
                <c:pt idx="3">
                  <c:v>мало часов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</c:v>
                </c:pt>
                <c:pt idx="1">
                  <c:v>0.5</c:v>
                </c:pt>
                <c:pt idx="2">
                  <c:v>0.2</c:v>
                </c:pt>
                <c:pt idx="3" formatCode="General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746031746031744E-2"/>
          <c:y val="0.16475105157153722"/>
          <c:w val="0.60723206474190727"/>
          <c:h val="0.795047937619081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мало часов; </a:t>
                    </a:r>
                    <a:r>
                      <a:rPr lang="ru-RU" smtClean="0"/>
                      <a:t>20%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невнимательность</c:v>
                </c:pt>
                <c:pt idx="1">
                  <c:v>не знаю</c:v>
                </c:pt>
                <c:pt idx="2">
                  <c:v>не понимает</c:v>
                </c:pt>
                <c:pt idx="3">
                  <c:v>мало часов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</c:v>
                </c:pt>
                <c:pt idx="1">
                  <c:v>0.5</c:v>
                </c:pt>
                <c:pt idx="2">
                  <c:v>0.2</c:v>
                </c:pt>
                <c:pt idx="3" formatCode="General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индивидуальные занятия</c:v>
                </c:pt>
                <c:pt idx="1">
                  <c:v>повторное объяснение</c:v>
                </c:pt>
                <c:pt idx="2">
                  <c:v>не ответили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</c:v>
                </c:pt>
                <c:pt idx="1">
                  <c:v>0.1</c:v>
                </c:pt>
                <c:pt idx="2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по мере возможности</c:v>
                </c:pt>
                <c:pt idx="1">
                  <c:v>соблюдаем</c:v>
                </c:pt>
                <c:pt idx="2">
                  <c:v>нет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</c:v>
                </c:pt>
                <c:pt idx="1">
                  <c:v>0.4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62A7-FEB4-4202-8681-B2C39EAB5EEA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71D0-49C8-428A-BF64-51E6FB3EFD5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62A7-FEB4-4202-8681-B2C39EAB5EEA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71D0-49C8-428A-BF64-51E6FB3EFD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62A7-FEB4-4202-8681-B2C39EAB5EEA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71D0-49C8-428A-BF64-51E6FB3EFD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62A7-FEB4-4202-8681-B2C39EAB5EEA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71D0-49C8-428A-BF64-51E6FB3EFD5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62A7-FEB4-4202-8681-B2C39EAB5EEA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71D0-49C8-428A-BF64-51E6FB3EFD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62A7-FEB4-4202-8681-B2C39EAB5EEA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71D0-49C8-428A-BF64-51E6FB3EFD5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62A7-FEB4-4202-8681-B2C39EAB5EEA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71D0-49C8-428A-BF64-51E6FB3EFD5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62A7-FEB4-4202-8681-B2C39EAB5EEA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71D0-49C8-428A-BF64-51E6FB3EFD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62A7-FEB4-4202-8681-B2C39EAB5EEA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71D0-49C8-428A-BF64-51E6FB3EFD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62A7-FEB4-4202-8681-B2C39EAB5EEA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71D0-49C8-428A-BF64-51E6FB3EFD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62A7-FEB4-4202-8681-B2C39EAB5EEA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71D0-49C8-428A-BF64-51E6FB3EFD5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6E62A7-FEB4-4202-8681-B2C39EAB5EEA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C271D0-49C8-428A-BF64-51E6FB3EFD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196752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Адаптация к средней школе (</a:t>
            </a:r>
            <a:r>
              <a:rPr lang="ru-RU" sz="3200" i="1" dirty="0" smtClean="0">
                <a:solidFill>
                  <a:srgbClr val="FF0000"/>
                </a:solidFill>
              </a:rPr>
              <a:t>5 </a:t>
            </a:r>
            <a:r>
              <a:rPr lang="ru-RU" sz="3200" i="1" dirty="0" smtClean="0">
                <a:solidFill>
                  <a:srgbClr val="FF0000"/>
                </a:solidFill>
              </a:rPr>
              <a:t>класс)</a:t>
            </a:r>
            <a:r>
              <a:rPr lang="ru-RU" dirty="0" smtClean="0"/>
              <a:t>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Классный руководитель: Артеменко Т.Н.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3"/>
            <a:ext cx="3131840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1124744"/>
            <a:ext cx="367240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7734"/>
            <a:ext cx="3454217" cy="28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217" y="4067734"/>
            <a:ext cx="3422040" cy="26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0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С чем связаны затруднения?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636200"/>
              </p:ext>
            </p:extLst>
          </p:nvPr>
        </p:nvGraphicFramePr>
        <p:xfrm>
          <a:off x="25571" y="1412776"/>
          <a:ext cx="10873208" cy="4339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82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Какая помощь нужна?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43928100"/>
              </p:ext>
            </p:extLst>
          </p:nvPr>
        </p:nvGraphicFramePr>
        <p:xfrm>
          <a:off x="1143000" y="1700213"/>
          <a:ext cx="6400800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18117009"/>
              </p:ext>
            </p:extLst>
          </p:nvPr>
        </p:nvGraphicFramePr>
        <p:xfrm>
          <a:off x="395536" y="1397000"/>
          <a:ext cx="8208912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15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Соблюдаете ли вы режим дня?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52033683"/>
              </p:ext>
            </p:extLst>
          </p:nvPr>
        </p:nvGraphicFramePr>
        <p:xfrm>
          <a:off x="179512" y="1484784"/>
          <a:ext cx="842493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61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Сколько времени ваш ребенок проводит у компьютера?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81640473"/>
              </p:ext>
            </p:extLst>
          </p:nvPr>
        </p:nvGraphicFramePr>
        <p:xfrm>
          <a:off x="1763713" y="2133600"/>
          <a:ext cx="6400800" cy="347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61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592631" cy="1143000"/>
          </a:xfrm>
        </p:spPr>
        <p:txBody>
          <a:bodyPr/>
          <a:lstStyle/>
          <a:p>
            <a:r>
              <a:rPr lang="ru-RU" sz="2800" dirty="0" smtClean="0"/>
              <a:t>Чем занят ребенок в свободное время?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10787674"/>
              </p:ext>
            </p:extLst>
          </p:nvPr>
        </p:nvGraphicFramePr>
        <p:xfrm>
          <a:off x="395536" y="1196752"/>
          <a:ext cx="8496944" cy="4554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03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88066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Нужна ли вам консультация психолога</a:t>
            </a:r>
            <a:r>
              <a:rPr lang="ru-RU" dirty="0" smtClean="0"/>
              <a:t>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15908072"/>
              </p:ext>
            </p:extLst>
          </p:nvPr>
        </p:nvGraphicFramePr>
        <p:xfrm>
          <a:off x="1476375" y="2420938"/>
          <a:ext cx="64008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01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Больше всего мне нравятся…</a:t>
            </a:r>
            <a:endParaRPr lang="ru-RU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76442051"/>
              </p:ext>
            </p:extLst>
          </p:nvPr>
        </p:nvGraphicFramePr>
        <p:xfrm>
          <a:off x="1143000" y="1268413"/>
          <a:ext cx="6400800" cy="511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84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44759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Испытываю трудности при подготовки домашнего задания по: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82832840"/>
              </p:ext>
            </p:extLst>
          </p:nvPr>
        </p:nvGraphicFramePr>
        <p:xfrm>
          <a:off x="179512" y="1484784"/>
          <a:ext cx="8784976" cy="4554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927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Социальный статус учащихся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15408912"/>
              </p:ext>
            </p:extLst>
          </p:nvPr>
        </p:nvGraphicFramePr>
        <p:xfrm>
          <a:off x="468313" y="1844675"/>
          <a:ext cx="8280400" cy="460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954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88640"/>
            <a:ext cx="4176464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Меры, способствующие организации работы в пятом классе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98188" y="1299980"/>
            <a:ext cx="5978268" cy="5081348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1.Настроиться на возрастные особенности пятиклассников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2.Всем учителям, работающим с пятиклассниками, на первом родительском собрании необходимо познакомить родителей с программой  и требованиям к предмету.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3.Родителям в первый месяц учебы проверять готовность ребенка к уроку: наличие ручки, тетрадей, книг. Это поможет выработать у них навыки подготовки к урокам.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4.Учителям- предметникам следует согласовать свою работу, равномерно распределяя нагрузку по разным предметам; в первую очередь это относится к домашним заданиям.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" y="3836"/>
            <a:ext cx="266429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41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36904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Причины плохой адаптации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7992888" cy="511256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Разные требования со стороны учителей-предметников, необходимость все их учитывать и выполнять.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Большой поток информации, незнакомые термины, слова. Нужно научить пятиклассника пользоваться справочником и словарями, а также научить спрашивать о значении непонятных слов у взрослых.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Чувство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тревожности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из-за отсутствия первой учительницы, а классному руководителю не удается уделить всем необходимое внимание</a:t>
            </a:r>
            <a:r>
              <a:rPr lang="ru-RU" sz="2800" dirty="0"/>
              <a:t>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959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16632"/>
            <a:ext cx="4136247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Меры, способствующие снижению уровня тревожности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1920" y="1484784"/>
            <a:ext cx="4384576" cy="496855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Классный руководитель должен составить правила поведения в школе (на перемене, на уроке) и ознакомить с ними учащихся:</a:t>
            </a: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здороваемся стоя, опоздание не допускается, проявляем уважение друг к другу и т.п.)</a:t>
            </a:r>
          </a:p>
          <a:p>
            <a:pPr marL="4572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2.Категорически запрещается задерживать детей на уроке, после того как прозвенел звонок.</a:t>
            </a:r>
          </a:p>
          <a:p>
            <a:pPr marL="4572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Организация и проведения нетрадиционных классных часов, которые помогут способствовать сплоченности, позитивного отношения друг к другу.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3779912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31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692696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>
                <a:effectLst/>
              </a:rPr>
              <a:t>Рекомендации </a:t>
            </a:r>
            <a:r>
              <a:rPr lang="ru-RU" dirty="0" smtClean="0">
                <a:effectLst/>
              </a:rPr>
              <a:t>для родителей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64704"/>
            <a:ext cx="8784976" cy="5976664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ru-RU" b="1" i="1" dirty="0">
                <a:solidFill>
                  <a:srgbClr val="FF0000"/>
                </a:solidFill>
              </a:rPr>
              <a:t>Первое условие школьного успеха пятиклассника – безусловное принятие ребенка, несмотря на те неудачи, с которыми он уже столкнулся или может столкнуться.</a:t>
            </a:r>
          </a:p>
          <a:p>
            <a:pPr lvl="0"/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Обязательное проявление родителями интереса к школе, классу, в котором учится ребенок, к каждому прожитому им школьному дню. Неформальное общение со своим ребенком после прошедшего школьного дня.</a:t>
            </a:r>
          </a:p>
          <a:p>
            <a:pPr lvl="0"/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Обязательное знакомство с его одноклассниками и возможность общения ребят после школы.</a:t>
            </a:r>
          </a:p>
          <a:p>
            <a:pPr lvl="0"/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Недопустимость физических мер воздействия, запугивания, критики в адрес ребенка, особенно в присутствии других людей (бабушек, дедушек, сверстников).</a:t>
            </a:r>
          </a:p>
          <a:p>
            <a:pPr lvl="0"/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Исключение таких мер наказания, как лишение удовольствий, физические и психические наказания.</a:t>
            </a:r>
          </a:p>
          <a:p>
            <a:pPr lvl="0"/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Учет темперамента в период адаптации к школьному обучению. Медлительные и малообщительные дети гораздо труднее привыкают к классу, быстро теряют к нему интерес, если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чувствуют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со стороны взрослых и сверстников насилие, сарказм и жестокость.</a:t>
            </a:r>
          </a:p>
          <a:p>
            <a:pPr lvl="0"/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Предоставление ребенку самостоятельности в учебной работе и организация обоснованного контроля за его учебной деятельностью.</a:t>
            </a:r>
          </a:p>
          <a:p>
            <a:pPr lvl="0"/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Поощрение ребенка, и не только за учебные успехи. Моральное стимулирование достижений ребенка.</a:t>
            </a:r>
          </a:p>
          <a:p>
            <a:pPr lvl="0"/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Развитие самоконтроля, самооценки и самодостаточности ребенка.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73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33265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b="1" dirty="0" smtClean="0"/>
              <a:t>РЕКОМЕНДАЦИИ ДЛЯ ПЕДАГОГОВ</a:t>
            </a:r>
            <a:endParaRPr lang="ru-RU" sz="2400" b="1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732" y="1484784"/>
            <a:ext cx="8964612" cy="5373216"/>
          </a:xfrm>
          <a:prstGeom prst="rect">
            <a:avLst/>
          </a:prstGeom>
        </p:spPr>
        <p:txBody>
          <a:bodyPr/>
          <a:lstStyle/>
          <a:p>
            <a:pPr marL="990600" lvl="1" indent="-533400">
              <a:buFont typeface="Wingdings" pitchFamily="2" charset="2"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  Активизировать потребность в учебной деятельности через:</a:t>
            </a:r>
          </a:p>
          <a:p>
            <a:pPr marL="1371600" lvl="2" indent="-4572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участие в дискуссиях и обсуждениях;</a:t>
            </a:r>
          </a:p>
          <a:p>
            <a:pPr marL="1371600" lvl="2" indent="-4572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постановку проблемных вопросов;</a:t>
            </a:r>
          </a:p>
          <a:p>
            <a:pPr marL="1371600" lvl="2" indent="-4572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работу в группах, парах;</a:t>
            </a:r>
          </a:p>
          <a:p>
            <a:pPr marL="1371600" lvl="2" indent="-4572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выражение личностной позиции учащимися;</a:t>
            </a:r>
          </a:p>
          <a:p>
            <a:pPr marL="1371600" lvl="2" indent="-4572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создание ситуации самопроверки;</a:t>
            </a:r>
          </a:p>
          <a:p>
            <a:pPr marL="1371600" lvl="2" indent="-4572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показ достижений .</a:t>
            </a:r>
          </a:p>
          <a:p>
            <a:pPr marL="990600" lvl="1" indent="-533400">
              <a:buFont typeface="Wingdings" pitchFamily="2" charset="2"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Убеждать учащихся в необходимости учения и связывать учебный материал с жизнью и интересами учащихс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я.</a:t>
            </a:r>
          </a:p>
          <a:p>
            <a:pPr marL="990600" lvl="1" indent="-533400"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5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04813"/>
            <a:ext cx="8229600" cy="5726112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3. Понижение уровня тревожности осуществлять через:</a:t>
            </a:r>
          </a:p>
          <a:p>
            <a:pPr>
              <a:lnSpc>
                <a:spcPct val="9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повышение значимости школьника в определенных областях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доп.образования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повышение самооценки учащегося, создания ситуации успеха;</a:t>
            </a:r>
          </a:p>
          <a:p>
            <a:pPr>
              <a:lnSpc>
                <a:spcPct val="9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исключить перегрузку, перенапряжение (что ведет к нарушению внимания, снижению работоспособности, повышенной утомляемости).</a:t>
            </a:r>
          </a:p>
        </p:txBody>
      </p:sp>
    </p:spTree>
    <p:extLst>
      <p:ext uri="{BB962C8B-B14F-4D97-AF65-F5344CB8AC3E}">
        <p14:creationId xmlns:p14="http://schemas.microsoft.com/office/powerpoint/2010/main" val="175325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0350"/>
            <a:ext cx="9144000" cy="6337300"/>
          </a:xfrm>
          <a:prstGeom prst="rect">
            <a:avLst/>
          </a:prstGeo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Следует обратить внимание на учащихся характеризующихся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«чрезмерным спокойствием».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Ученик как     бы не пускает неприятный опыт в сознание. Эмоциональное неблагополучие в этом случае сохраняется ценой неадекватного  отношения к действительности.</a:t>
            </a:r>
          </a:p>
          <a:p>
            <a:pPr lvl="1">
              <a:buFont typeface="Wingdings" pitchFamily="2" charset="2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Своевременно осуществлять контроль за учебной деятельностью учащихся, способствовать ликвидации пробелов в знаниях и умениях.</a:t>
            </a:r>
          </a:p>
          <a:p>
            <a:pPr lvl="1">
              <a:buFont typeface="Wingdings" pitchFamily="2" charset="2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6.Учить детей добывать дополнительную информацию по предметам из дополнительных источников.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8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93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«Психологические </a:t>
            </a:r>
            <a:r>
              <a:rPr lang="ru-RU" sz="2400" dirty="0"/>
              <a:t>проблемы адаптации пятиклассников к школьному обучению и условия их успешного преодоления»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484784"/>
            <a:ext cx="8208912" cy="5256584"/>
          </a:xfrm>
        </p:spPr>
        <p:txBody>
          <a:bodyPr>
            <a:normAutofit/>
          </a:bodyPr>
          <a:lstStyle/>
          <a:p>
            <a:pPr lvl="0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уровня тревожности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ребенка. 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Зависимость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степени адаптации ребенка к новым условиям от тех требований, которые предъявляет ребенку семья, его ближайшее окружение.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Зависимость степени адаптации ребенка от его внутреннего состояния, характера, его успеваемости в начальной школе.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Степень учебной и социальной мотивации пятиклассника, его желание вступать в учебные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внеучебные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контакты.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Влияние самооценки ребенка на адаптацию к школе (чем ниже самооценка, тем больше трудностей у ребенка в школе.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52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Возрастные психологические   особенности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пятиклассников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980728"/>
            <a:ext cx="8856984" cy="57606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Главное личностное образование младшего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подростка-чувство взрослости</a:t>
            </a:r>
          </a:p>
          <a:p>
            <a:pPr marL="4572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-Ориентированность подростка на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установление дружеских отношений со сверстниками (борьба за социальный статус).</a:t>
            </a:r>
          </a:p>
          <a:p>
            <a:pPr marL="4572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 силу психологической ценности общения со сверстниками происходит постепенная замена учебной деятельности на ведущую деятельность общения.</a:t>
            </a:r>
          </a:p>
          <a:p>
            <a:pPr marL="4572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-Умственная способность высока, но развиваться будет только в деятельности, вызывающей положительные эмоции;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успех (или неуспех) существенно влияют на мотивацию учения.</a:t>
            </a:r>
          </a:p>
          <a:p>
            <a:pPr marL="4572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-Оценки играют важную роль в этом: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высокая оценка дает возможность подтвердить свои способности. </a:t>
            </a:r>
          </a:p>
          <a:p>
            <a:pPr marL="4572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Совпадение оценки и самооценки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важна для эмоционального благополучия. В ином случае возможен внутренний конфликт.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3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36647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Уровень тревожности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3557160"/>
              </p:ext>
            </p:extLst>
          </p:nvPr>
        </p:nvGraphicFramePr>
        <p:xfrm>
          <a:off x="1692275" y="1989138"/>
          <a:ext cx="64008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652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08912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Уровень агрессивности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55725923"/>
              </p:ext>
            </p:extLst>
          </p:nvPr>
        </p:nvGraphicFramePr>
        <p:xfrm>
          <a:off x="1331913" y="2060575"/>
          <a:ext cx="6400800" cy="3475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49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88640"/>
            <a:ext cx="6400800" cy="864096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Анкета для родителей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«Мой ребенок пятиклассник»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38424262"/>
              </p:ext>
            </p:extLst>
          </p:nvPr>
        </p:nvGraphicFramePr>
        <p:xfrm>
          <a:off x="179512" y="1052736"/>
          <a:ext cx="8964488" cy="5793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03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93610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/>
              <a:t>По каким предметам ваши дети  испытываете затруднения при подготовке домашнего задания? 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85743711"/>
              </p:ext>
            </p:extLst>
          </p:nvPr>
        </p:nvGraphicFramePr>
        <p:xfrm>
          <a:off x="755576" y="1484784"/>
          <a:ext cx="79208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13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С чем связаны затруднения?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52502601"/>
              </p:ext>
            </p:extLst>
          </p:nvPr>
        </p:nvGraphicFramePr>
        <p:xfrm>
          <a:off x="25571" y="1412776"/>
          <a:ext cx="10873208" cy="4339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89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261</TotalTime>
  <Words>897</Words>
  <Application>Microsoft Office PowerPoint</Application>
  <PresentationFormat>Экран (4:3)</PresentationFormat>
  <Paragraphs>80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Адаптация к средней школе (5 класс) Классный руководитель: Артеменко Т.Н.</vt:lpstr>
      <vt:lpstr>Причины плохой адаптации</vt:lpstr>
      <vt:lpstr>«Психологические проблемы адаптации пятиклассников к школьному обучению и условия их успешного преодоления»</vt:lpstr>
      <vt:lpstr>Возрастные психологические   особенности пятиклассников</vt:lpstr>
      <vt:lpstr>Уровень тревожности</vt:lpstr>
      <vt:lpstr>Уровень агрессивности</vt:lpstr>
      <vt:lpstr>Презентация PowerPoint</vt:lpstr>
      <vt:lpstr>По каким предметам ваши дети  испытываете затруднения при подготовке домашнего задания? </vt:lpstr>
      <vt:lpstr>С чем связаны затруднения?</vt:lpstr>
      <vt:lpstr>С чем связаны затруднения?</vt:lpstr>
      <vt:lpstr>Какая помощь нужна?</vt:lpstr>
      <vt:lpstr>Соблюдаете ли вы режим дня?</vt:lpstr>
      <vt:lpstr>Сколько времени ваш ребенок проводит у компьютера?</vt:lpstr>
      <vt:lpstr>Чем занят ребенок в свободное время?</vt:lpstr>
      <vt:lpstr>Нужна ли вам консультация психолога?</vt:lpstr>
      <vt:lpstr>Больше всего мне нравятся…</vt:lpstr>
      <vt:lpstr>Испытываю трудности при подготовки домашнего задания по:</vt:lpstr>
      <vt:lpstr>Социальный статус учащихся</vt:lpstr>
      <vt:lpstr>Меры, способствующие организации работы в пятом классе </vt:lpstr>
      <vt:lpstr>Меры, способствующие снижению уровня тревожности</vt:lpstr>
      <vt:lpstr>Рекомендации для родителей </vt:lpstr>
      <vt:lpstr>РЕКОМЕНДАЦИИ ДЛЯ ПЕДАГОГОВ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Школа3</dc:creator>
  <cp:lastModifiedBy>Школа3</cp:lastModifiedBy>
  <cp:revision>56</cp:revision>
  <dcterms:created xsi:type="dcterms:W3CDTF">2014-06-27T12:13:57Z</dcterms:created>
  <dcterms:modified xsi:type="dcterms:W3CDTF">2014-11-20T07:46:21Z</dcterms:modified>
</cp:coreProperties>
</file>