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70" r:id="rId8"/>
    <p:sldId id="271" r:id="rId9"/>
    <p:sldId id="272" r:id="rId10"/>
    <p:sldId id="267" r:id="rId11"/>
    <p:sldId id="257" r:id="rId12"/>
    <p:sldId id="258" r:id="rId13"/>
    <p:sldId id="259" r:id="rId14"/>
    <p:sldId id="262" r:id="rId15"/>
    <p:sldId id="263" r:id="rId16"/>
    <p:sldId id="264" r:id="rId17"/>
    <p:sldId id="260" r:id="rId18"/>
    <p:sldId id="261" r:id="rId19"/>
    <p:sldId id="282" r:id="rId20"/>
    <p:sldId id="265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44" autoAdjust="0"/>
  </p:normalViewPr>
  <p:slideViewPr>
    <p:cSldViewPr>
      <p:cViewPr varScale="1">
        <p:scale>
          <a:sx n="55" d="100"/>
          <a:sy n="55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высокий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</c:v>
                </c:pt>
                <c:pt idx="1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661528-F6E5-489A-84C5-D2316938D6D6}" type="datetimeFigureOut">
              <a:rPr lang="ru-RU" smtClean="0"/>
              <a:t>20.11.2014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2B4A11-20DC-45FC-B45D-21C8F747A94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Первый раз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 в 1-ый А класс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3\Desktop\1 кл-2014\DSCN3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9288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Уровень готовности </a:t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учащихся 1 А класса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31363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4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Autofit/>
          </a:bodyPr>
          <a:lstStyle/>
          <a:p>
            <a:pPr algn="l"/>
            <a:r>
              <a:rPr lang="ru-RU" sz="18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+mn-lt"/>
              </a:rPr>
              <a:t>Период адаптации ребенка к школе может длиться от 2-3 недель до полугода, это зависит от многих факторов: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800" i="1" dirty="0" smtClean="0">
                <a:solidFill>
                  <a:schemeClr val="bg1"/>
                </a:solidFill>
                <a:effectLst/>
                <a:latin typeface="+mn-lt"/>
              </a:rPr>
              <a:t>индивидуальных </a:t>
            </a:r>
            <a:r>
              <a:rPr lang="ru-RU" sz="1800" i="1" dirty="0">
                <a:solidFill>
                  <a:schemeClr val="bg1"/>
                </a:solidFill>
                <a:effectLst/>
                <a:latin typeface="+mn-lt"/>
              </a:rPr>
              <a:t>особенностей ребенка, характера взаимоотношений с окружающими, уровня сложности образовательной программы и степени подготовленности ребенка к школьной жизни. 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Школа3\Desktop\1 кл-2014\DSCN3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627803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248472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3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200" i="1" dirty="0" smtClean="0">
                <a:solidFill>
                  <a:schemeClr val="bg1"/>
                </a:solidFill>
                <a:effectLst/>
              </a:rPr>
            </a:br>
            <a:r>
              <a:rPr lang="ru-RU" sz="2200" i="1" dirty="0">
                <a:solidFill>
                  <a:schemeClr val="bg1"/>
                </a:solidFill>
                <a:effectLst/>
                <a:latin typeface="+mn-lt"/>
              </a:rPr>
              <a:t>- Как только ваш ребенок стал школьником, он гораздо больше времени предоставлен сам себе. Поэтому, чтобы вы были за него спокойны, следует, прежде всего, развить у ребенка самостоятельность. Ребенок должен уметь при необходимости оставаться дома один. Научите его соблюдать основные принципы безопасности. </a:t>
            </a:r>
            <a:r>
              <a:rPr lang="ru-RU" sz="2800" dirty="0">
                <a:effectLst/>
                <a:latin typeface="+mn-lt"/>
              </a:rPr>
              <a:t/>
            </a:r>
            <a:br>
              <a:rPr lang="ru-RU" sz="2800" dirty="0">
                <a:effectLst/>
                <a:latin typeface="+mn-lt"/>
              </a:rPr>
            </a:br>
            <a:r>
              <a:rPr lang="ru-RU" sz="2700" i="1" dirty="0" smtClean="0">
                <a:solidFill>
                  <a:schemeClr val="bg1"/>
                </a:solidFill>
                <a:effectLst/>
                <a:latin typeface="+mn-lt"/>
              </a:rPr>
              <a:t>. </a:t>
            </a:r>
            <a:endParaRPr lang="ru-RU" sz="2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127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714202"/>
          </a:xfrm>
        </p:spPr>
        <p:txBody>
          <a:bodyPr>
            <a:noAutofit/>
          </a:bodyPr>
          <a:lstStyle/>
          <a:p>
            <a:pPr algn="l"/>
            <a:r>
              <a:rPr lang="ru-RU" sz="1800" i="1" dirty="0">
                <a:solidFill>
                  <a:schemeClr val="bg1"/>
                </a:solidFill>
                <a:effectLst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+mn-lt"/>
              </a:rPr>
              <a:t>- Навыки самообслуживания, необходимые ребенку в школе: он должен уметь самостоятельно переодеваться в спортивную форму, собирать портфель и т. д. Составьте вместе с ребенком список того, что нужно положить в портфель на каждый день (можно использовать картинки). Сначала вместе собирайте портфель по этому списку, но постепенно передавайте ребенку обязанность собирать портфель самостоятельно. </a:t>
            </a:r>
            <a:r>
              <a:rPr lang="ru-RU" sz="1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C:\Users\Школа3\Desktop\1 кл-2014\DSCN3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8283" y="-7398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89992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700" i="1" dirty="0" smtClean="0">
                <a:solidFill>
                  <a:schemeClr val="bg1"/>
                </a:solidFill>
                <a:effectLst/>
              </a:rPr>
            </a:br>
            <a:r>
              <a:rPr lang="ru-RU" sz="2700" i="1" dirty="0">
                <a:solidFill>
                  <a:schemeClr val="bg1"/>
                </a:solidFill>
                <a:effectLst/>
                <a:latin typeface="+mn-lt"/>
              </a:rPr>
              <a:t>- У ребенка должно быть сформировано умение организовать рабочее место, своевременно начать работу, поддерживать порядок на рабочем месте в ходе учебной работы. </a:t>
            </a:r>
            <a:r>
              <a:rPr lang="ru-RU" dirty="0">
                <a:effectLst/>
                <a:latin typeface="+mn-lt"/>
              </a:rPr>
              <a:t/>
            </a:r>
            <a:br>
              <a:rPr lang="ru-RU" dirty="0">
                <a:effectLst/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6146" name="Picture 2" descr="C:\Users\Школа3\Desktop\1 кл-2014\DSCN3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49475"/>
            <a:ext cx="435597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78802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9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2722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i="1" dirty="0">
                <a:effectLst/>
              </a:rPr>
              <a:t>- </a:t>
            </a:r>
            <a:r>
              <a:rPr lang="ru-RU" sz="2000" i="1" dirty="0">
                <a:solidFill>
                  <a:schemeClr val="bg1"/>
                </a:solidFill>
                <a:effectLst/>
              </a:rPr>
              <a:t>Готовьте ребенка к тому, что в школе он может столкнуться и с негативными оценками своей работы. Учите его не теряться, когда критикуют или - детский вариант - дразнят. Дома важно иметь опыт и похвалы, и порицания. Критикуя его, вы даете оценку не его личности в целом, а конкретному поступку (вместо фразы «Ты плохой мальчик \ плохая девочка!» скажите «Я расстроен (а) твоим поступком, потому что…. (и описывайте, что именно вас расстроило в его \ее поведении)»). Прекрасно, если выработана достаточно устойчивая положительная самооценка. Тогда на замечание или на не слишком высокую оценку учителя ребенок не обидится, а постарается что-то изменить</a:t>
            </a:r>
            <a:r>
              <a:rPr lang="ru-RU" sz="1600" i="1" dirty="0">
                <a:effectLst/>
              </a:rPr>
              <a:t>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7170" name="Picture 2" descr="C:\Users\Школа3\Desktop\1 кл-2014\DSCN3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8960"/>
            <a:ext cx="413995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13321"/>
            <a:ext cx="4104456" cy="394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7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i="1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ru-RU" sz="2700" i="1" dirty="0">
                <a:solidFill>
                  <a:schemeClr val="bg1"/>
                </a:solidFill>
                <a:effectLst/>
                <a:latin typeface="+mn-lt"/>
              </a:rPr>
              <a:t>В школе ребенок нередко будет попадать в ситуации сравнения со сверстниками. Значит, стоит понаблюдать за ним в играх, включающих соревновательный момент, конкуренцию детей. Как он реагирует на успех других, на свои неудачи? </a:t>
            </a:r>
            <a:endParaRPr lang="ru-RU" sz="27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194" name="Picture 2" descr="C:\Users\Школа3\Desktop\1 кл-2014\DSCN3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74441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30" y="1728548"/>
            <a:ext cx="5400600" cy="49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" y="4198954"/>
            <a:ext cx="3755103" cy="286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2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bg1"/>
                </a:solidFill>
                <a:effectLst/>
              </a:rPr>
              <a:t>- Старайтесь, чтобы ребенок привыкал работать самостоятельно, не требовал постоянного внимания и поощрения со стороны взрослого. Ведь на уроке учитель вряд ли сможет уделить каждому одинаковое внимание. Постепенно переставайте хвалить ребенка за каждый шаг в работе - хвалите за готовый результат. 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C:\Users\Школа3\Desktop\1 кл-2014\DSCN3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2149475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pPr algn="l"/>
            <a:r>
              <a:rPr lang="ru-RU" sz="2400" i="1" dirty="0">
                <a:solidFill>
                  <a:schemeClr val="bg1"/>
                </a:solidFill>
                <a:effectLst/>
                <a:latin typeface="+mn-lt"/>
              </a:rPr>
              <a:t>- В выполнении любого дела не позволяйте останавливаться на середине. Необходимо сразу ориентировать ребенка на выполнение любого задания с начала до конца - при уборке комнаты, помощи родителям, выполнении задания и т.д.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 descr="C:\Users\Школа3\Desktop\1 кл-2014\DSCN3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475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464496" cy="585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CFAA7-D551-417C-BFF2-82C833AA1C4E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79512" y="692696"/>
            <a:ext cx="316949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Каким бы профессиональным не был бы ваш учитель, пусть он будет даже мастером … </a:t>
            </a:r>
            <a:r>
              <a:rPr lang="ru-RU" sz="3200" b="1" u="sng" dirty="0">
                <a:solidFill>
                  <a:schemeClr val="bg1"/>
                </a:solidFill>
              </a:rPr>
              <a:t>никогда без Вашей помощи ему не сделать того, что можно сделать вместе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06" y="116632"/>
            <a:ext cx="579499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Готовность к школе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0406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3200" dirty="0" smtClean="0">
                <a:solidFill>
                  <a:schemeClr val="bg1"/>
                </a:solidFill>
              </a:rPr>
              <a:t>Какие </a:t>
            </a:r>
            <a:r>
              <a:rPr lang="ru-RU" sz="3200" dirty="0">
                <a:solidFill>
                  <a:schemeClr val="bg1"/>
                </a:solidFill>
              </a:rPr>
              <a:t>же составляющие  входят в набор «школьной готовности»?  </a:t>
            </a:r>
          </a:p>
          <a:p>
            <a:pPr marL="13716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</a:rPr>
              <a:t>Это: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-мотивационная</a:t>
            </a:r>
            <a:endParaRPr lang="ru-RU" sz="3200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smtClean="0">
                <a:solidFill>
                  <a:srgbClr val="FFFF00"/>
                </a:solidFill>
              </a:rPr>
              <a:t>личностная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-волевая 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smtClean="0"/>
              <a:t>интеллектуальная</a:t>
            </a:r>
            <a:r>
              <a:rPr lang="ru-RU" sz="3200" dirty="0" smtClean="0"/>
              <a:t> </a:t>
            </a:r>
          </a:p>
          <a:p>
            <a:pPr marL="13716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-достаточный </a:t>
            </a:r>
            <a:r>
              <a:rPr lang="ru-RU" sz="3200" dirty="0">
                <a:solidFill>
                  <a:schemeClr val="bg1"/>
                </a:solidFill>
              </a:rPr>
              <a:t>уровень </a:t>
            </a:r>
            <a:r>
              <a:rPr lang="ru-RU" sz="3200" b="1" dirty="0">
                <a:solidFill>
                  <a:srgbClr val="FFFF00"/>
                </a:solidFill>
              </a:rPr>
              <a:t>зрительно-моторной координации.</a:t>
            </a:r>
          </a:p>
        </p:txBody>
      </p:sp>
    </p:spTree>
    <p:extLst>
      <p:ext uri="{BB962C8B-B14F-4D97-AF65-F5344CB8AC3E}">
        <p14:creationId xmlns:p14="http://schemas.microsoft.com/office/powerpoint/2010/main" val="36179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lnSpcReduction="10000"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- Приучайте ребенка спокойно сидеть и работать в течение определенного времени при выполнении домашнего задания. По возможности включайте в распорядок дня самые разнообразные занятия, чередуя спокойную работу за столом с подвижными играми. </a:t>
            </a:r>
            <a:r>
              <a:rPr lang="ru-RU" sz="3200" i="1" dirty="0">
                <a:solidFill>
                  <a:srgbClr val="FF0000"/>
                </a:solidFill>
              </a:rPr>
              <a:t>Особенно это важно для возбудимого, подвижного ребенка.</a:t>
            </a:r>
            <a:r>
              <a:rPr lang="ru-RU" sz="3200" i="1" dirty="0">
                <a:solidFill>
                  <a:schemeClr val="bg1"/>
                </a:solidFill>
              </a:rPr>
              <a:t> Постепенно он привыкнет к тому, что кричать и бегать можно в определенное, "шумное" время. Тогда будет способен и в школе дождаться перемены. 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РЕКОМЕНДАЦИИ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1.Создать</a:t>
            </a:r>
            <a:r>
              <a:rPr lang="ru-RU" sz="2400" dirty="0" smtClean="0">
                <a:solidFill>
                  <a:schemeClr val="bg1"/>
                </a:solidFill>
              </a:rPr>
              <a:t> благоприятный психологический климат по отношению к ребенку со стороны родителей.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2.Первое условие школьного успеха- самоценность ребенка  для его родителей.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3.Формировать</a:t>
            </a:r>
            <a:r>
              <a:rPr lang="ru-RU" sz="2400" dirty="0" smtClean="0">
                <a:solidFill>
                  <a:schemeClr val="bg1"/>
                </a:solidFill>
              </a:rPr>
              <a:t> интерес к школе, прожитому школьному дню.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4.Не  допускать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физических средств воздействия, запугивания, критики в адрес ребенка, особенно в присутствии других людей ( бабушек, дедушек, сверстников).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5.Исключить</a:t>
            </a:r>
            <a:r>
              <a:rPr lang="ru-RU" sz="2400" dirty="0" smtClean="0">
                <a:solidFill>
                  <a:schemeClr val="bg1"/>
                </a:solidFill>
              </a:rPr>
              <a:t> такие меры наказания как лишение удовольствий и психического наказания.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6.Учитывать</a:t>
            </a:r>
            <a:r>
              <a:rPr lang="ru-RU" sz="2400" dirty="0" smtClean="0">
                <a:solidFill>
                  <a:schemeClr val="bg1"/>
                </a:solidFill>
              </a:rPr>
              <a:t> темперамент ребенка в период адаптации к школьному обучени</a:t>
            </a:r>
            <a:r>
              <a:rPr lang="ru-RU" sz="2400" b="1" dirty="0" smtClean="0">
                <a:solidFill>
                  <a:schemeClr val="bg1"/>
                </a:solidFill>
              </a:rPr>
              <a:t>ю.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7.Предоставлять</a:t>
            </a:r>
            <a:r>
              <a:rPr lang="ru-RU" sz="2400" dirty="0" smtClean="0">
                <a:solidFill>
                  <a:schemeClr val="bg1"/>
                </a:solidFill>
              </a:rPr>
              <a:t> ребенку самостоятельность в учебной работе  и организации контроля за его учебной деятельностью.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8.Поощрять</a:t>
            </a:r>
            <a:r>
              <a:rPr lang="ru-RU" sz="2400" dirty="0" smtClean="0">
                <a:solidFill>
                  <a:schemeClr val="bg1"/>
                </a:solidFill>
              </a:rPr>
              <a:t> ребенка и не только за его учебные  успехи.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9.Развивать</a:t>
            </a:r>
            <a:r>
              <a:rPr lang="ru-RU" sz="2400" dirty="0" smtClean="0">
                <a:solidFill>
                  <a:schemeClr val="bg1"/>
                </a:solidFill>
              </a:rPr>
              <a:t> самоконтроль, самооценку, самодостаточность ребенка.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Мотивационная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  Мотивационная </a:t>
            </a:r>
            <a:r>
              <a:rPr lang="ru-RU" sz="3200" b="1" dirty="0">
                <a:solidFill>
                  <a:schemeClr val="bg1"/>
                </a:solidFill>
              </a:rPr>
              <a:t>готовность- </a:t>
            </a:r>
            <a:r>
              <a:rPr lang="ru-RU" sz="3200" b="1" dirty="0">
                <a:solidFill>
                  <a:srgbClr val="002060"/>
                </a:solidFill>
              </a:rPr>
              <a:t>это наличие у детей желания учиться. Однако не следует путать желание пойти в школу и желание УЧИТЬСЯ.  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      Стремление </a:t>
            </a:r>
            <a:r>
              <a:rPr lang="ru-RU" sz="3200" b="1" dirty="0">
                <a:solidFill>
                  <a:srgbClr val="FFFF00"/>
                </a:solidFill>
              </a:rPr>
              <a:t>СТАТЬ ШКОЛЬНИКОМ, выполнять правила поведения школьника и иметь его права  и обязанности составляют «внутреннюю позицию школьника», которая является основой готовности школьника.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73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Интеллектуальная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 Интеллектуальная </a:t>
            </a:r>
            <a:r>
              <a:rPr lang="ru-RU" sz="3200" dirty="0">
                <a:solidFill>
                  <a:schemeClr val="bg1"/>
                </a:solidFill>
              </a:rPr>
              <a:t>готовность не предполагает наличия у ребенка каких -то сформированных  знаний и умений ( чтение, счет), </a:t>
            </a:r>
            <a:r>
              <a:rPr lang="ru-RU" sz="3200" b="1" dirty="0">
                <a:solidFill>
                  <a:srgbClr val="FF0000"/>
                </a:solidFill>
              </a:rPr>
              <a:t>главное- наличие у него более высокого уровня психологического развития, </a:t>
            </a:r>
            <a:r>
              <a:rPr lang="ru-RU" sz="3200" dirty="0">
                <a:solidFill>
                  <a:schemeClr val="bg1"/>
                </a:solidFill>
              </a:rPr>
              <a:t>которое и обеспечивает произвольную регуляцию </a:t>
            </a:r>
            <a:r>
              <a:rPr lang="ru-RU" sz="3200" b="1" dirty="0">
                <a:solidFill>
                  <a:srgbClr val="FFFF00"/>
                </a:solidFill>
              </a:rPr>
              <a:t>внимания, памяти, мышления, дает возможность ребенку читать, считать, решать задачи «про себя».</a:t>
            </a:r>
          </a:p>
        </p:txBody>
      </p:sp>
    </p:spTree>
    <p:extLst>
      <p:ext uri="{BB962C8B-B14F-4D97-AF65-F5344CB8AC3E}">
        <p14:creationId xmlns:p14="http://schemas.microsoft.com/office/powerpoint/2010/main" val="1961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Волевая готовность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</a:t>
            </a:r>
            <a:r>
              <a:rPr lang="ru-RU" sz="3200" b="1" dirty="0" smtClean="0">
                <a:solidFill>
                  <a:schemeClr val="bg1"/>
                </a:solidFill>
              </a:rPr>
              <a:t>Волевая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готовность- это не только умение выполнять школьные правила, но и умение слушать, вникать в содержание того, о чем говорит учитель. Ему нужно понять, принять задание учителя, подчинив ему свои желания и побуждения, т.е. </a:t>
            </a:r>
            <a:r>
              <a:rPr lang="ru-RU" sz="3200" b="1" dirty="0">
                <a:solidFill>
                  <a:srgbClr val="C00000"/>
                </a:solidFill>
              </a:rPr>
              <a:t>ребенок должен уметь сосредоточиться на инструкцию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30658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Зрительно-моторная координация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Зрительно-моторная </a:t>
            </a:r>
            <a:r>
              <a:rPr lang="ru-RU" sz="3200" b="1" dirty="0">
                <a:solidFill>
                  <a:schemeClr val="bg1"/>
                </a:solidFill>
              </a:rPr>
              <a:t>координация- </a:t>
            </a:r>
            <a:r>
              <a:rPr lang="ru-RU" sz="3200" b="1" dirty="0">
                <a:solidFill>
                  <a:srgbClr val="FFFF00"/>
                </a:solidFill>
              </a:rPr>
              <a:t>это согласованные действия глаз и руки. Важно, чтобы пальцы как бы слышали ту информацию, которую дает им глаз.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Например</a:t>
            </a:r>
            <a:r>
              <a:rPr lang="ru-RU" sz="3200" dirty="0">
                <a:solidFill>
                  <a:schemeClr val="bg1"/>
                </a:solidFill>
              </a:rPr>
              <a:t>, многим детям рисовать по памяти легче, чем с натуры, так как в последнем  случае внимание раздваивается и они не могут скоординировать действия глаз и рук.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31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accent2"/>
                </a:solidFill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Какие качества Вы хотите видеть у своего ребенка по окончании школы, чтобы в современной жизни он был успешен?  </a:t>
            </a:r>
            <a:r>
              <a:rPr lang="ru-RU" sz="3100" dirty="0" smtClean="0">
                <a:solidFill>
                  <a:schemeClr val="bg1"/>
                </a:solidFill>
              </a:rPr>
              <a:t/>
            </a:r>
            <a:br>
              <a:rPr lang="ru-RU" sz="3100" dirty="0" smtClean="0">
                <a:solidFill>
                  <a:schemeClr val="bg1"/>
                </a:solidFill>
              </a:rPr>
            </a:br>
            <a:endParaRPr lang="ru-RU" sz="3100" dirty="0" smtClean="0">
              <a:solidFill>
                <a:schemeClr val="bg1"/>
              </a:solidFill>
            </a:endParaRPr>
          </a:p>
        </p:txBody>
      </p:sp>
      <p:pic>
        <p:nvPicPr>
          <p:cNvPr id="410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785938"/>
            <a:ext cx="1227138" cy="2986087"/>
          </a:xfrm>
          <a:noFill/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38"/>
            <a:ext cx="1428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Прямоугольник 8"/>
          <p:cNvSpPr>
            <a:spLocks noChangeArrowheads="1"/>
          </p:cNvSpPr>
          <p:nvPr/>
        </p:nvSpPr>
        <p:spPr bwMode="auto">
          <a:xfrm>
            <a:off x="428625" y="1928813"/>
            <a:ext cx="29289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Умение ставить цель и добиваться ее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 Умение общаться 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 Умение адаптироваться </a:t>
            </a:r>
          </a:p>
          <a:p>
            <a:r>
              <a:rPr lang="ru-RU" b="1" dirty="0">
                <a:solidFill>
                  <a:schemeClr val="bg1"/>
                </a:solidFill>
              </a:rPr>
              <a:t>к ситуации</a:t>
            </a:r>
          </a:p>
        </p:txBody>
      </p:sp>
      <p:sp>
        <p:nvSpPr>
          <p:cNvPr id="4104" name="Прямоугольник 9"/>
          <p:cNvSpPr>
            <a:spLocks noChangeArrowheads="1"/>
          </p:cNvSpPr>
          <p:nvPr/>
        </p:nvSpPr>
        <p:spPr bwMode="auto">
          <a:xfrm>
            <a:off x="2286000" y="51435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Уметь заботиться о других, быть нравственным человеком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 Сохранить здоровье </a:t>
            </a:r>
          </a:p>
        </p:txBody>
      </p:sp>
      <p:sp>
        <p:nvSpPr>
          <p:cNvPr id="4105" name="Прямоугольник 10"/>
          <p:cNvSpPr>
            <a:spLocks noChangeArrowheads="1"/>
          </p:cNvSpPr>
          <p:nvPr/>
        </p:nvSpPr>
        <p:spPr bwMode="auto">
          <a:xfrm>
            <a:off x="6215063" y="2690813"/>
            <a:ext cx="2286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Умение ориентироваться </a:t>
            </a:r>
          </a:p>
          <a:p>
            <a:r>
              <a:rPr lang="ru-RU" b="1" dirty="0">
                <a:solidFill>
                  <a:schemeClr val="bg1"/>
                </a:solidFill>
              </a:rPr>
              <a:t>в мире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chemeClr val="bg1"/>
                </a:solidFill>
              </a:rPr>
              <a:t> Самостоятельно добывать и применять знания</a:t>
            </a:r>
          </a:p>
          <a:p>
            <a:endParaRPr lang="ru-RU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0000"/>
                </a:solidFill>
              </a:rPr>
              <a:t>Чем отличаются современные дети?</a:t>
            </a:r>
          </a:p>
        </p:txBody>
      </p:sp>
      <p:sp>
        <p:nvSpPr>
          <p:cNvPr id="6" name="Text Box 4"/>
          <p:cNvSpPr>
            <a:spLocks noGrp="1" noChangeArrowheads="1"/>
          </p:cNvSpPr>
          <p:nvPr>
            <p:ph idx="1"/>
          </p:nvPr>
        </p:nvSpPr>
        <p:spPr>
          <a:xfrm>
            <a:off x="309265" y="2852936"/>
            <a:ext cx="3604964" cy="461665"/>
          </a:xfr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0000"/>
                </a:solidFill>
              </a:rPr>
              <a:t>Информированность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4012751" y="2348880"/>
            <a:ext cx="40005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ru-RU" b="1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Требуется изменение содержания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endParaRPr lang="ru-RU" b="1" dirty="0"/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endParaRPr lang="ru-RU" b="1" dirty="0"/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Требуется изменение методики  (проблемно-диалогическая технология – дети участвуют в обсуждении)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ru-RU" b="1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ru-RU" b="1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Требуется изменение методики 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00"/>
                </a:solidFill>
              </a:rPr>
              <a:t>  (от интересного не устают)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4116561"/>
            <a:ext cx="3000375" cy="4619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Раскованность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0063" y="5589240"/>
            <a:ext cx="2857500" cy="4619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Слабое здоровье</a:t>
            </a:r>
          </a:p>
        </p:txBody>
      </p:sp>
      <p:pic>
        <p:nvPicPr>
          <p:cNvPr id="717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0"/>
            <a:ext cx="231720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 build="p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Каковы же проблемы будущего школьника?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39552" y="1564048"/>
            <a:ext cx="8229600" cy="390048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Не развита мелкая моторика</a:t>
            </a:r>
            <a:r>
              <a:rPr lang="ru-RU" dirty="0" smtClean="0">
                <a:solidFill>
                  <a:schemeClr val="bg1"/>
                </a:solidFill>
              </a:rPr>
              <a:t>	 </a:t>
            </a:r>
            <a:r>
              <a:rPr lang="ru-RU" b="1" dirty="0" smtClean="0">
                <a:solidFill>
                  <a:schemeClr val="bg1"/>
                </a:solidFill>
              </a:rPr>
              <a:t>– 40%</a:t>
            </a:r>
          </a:p>
          <a:p>
            <a:pPr eaLnBrk="1" hangingPunct="1">
              <a:buFont typeface="Wingdings" pitchFamily="82" charset="2"/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Не развита устная речь             – 60%</a:t>
            </a:r>
          </a:p>
          <a:p>
            <a:pPr eaLnBrk="1" hangingPunct="1">
              <a:buFont typeface="Wingdings" pitchFamily="82" charset="2"/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Неумение организовать свою </a:t>
            </a:r>
          </a:p>
          <a:p>
            <a:pPr eaLnBrk="1" hangingPunct="1">
              <a:buFont typeface="Wingdings" pitchFamily="82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деятельность                                – 70%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4286250" y="5429250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82" charset="2"/>
              <a:buNone/>
            </a:pPr>
            <a:r>
              <a:rPr lang="ru-RU" sz="2400" b="1" dirty="0">
                <a:solidFill>
                  <a:schemeClr val="bg1"/>
                </a:solidFill>
              </a:rPr>
              <a:t>Что делать?</a:t>
            </a:r>
          </a:p>
        </p:txBody>
      </p:sp>
      <p:pic>
        <p:nvPicPr>
          <p:cNvPr id="8200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357688"/>
            <a:ext cx="32861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873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Первый раз  в 1-ый А класс</vt:lpstr>
      <vt:lpstr>Готовность к школе</vt:lpstr>
      <vt:lpstr>Мотивационная готовность</vt:lpstr>
      <vt:lpstr>Интеллектуальная готовность</vt:lpstr>
      <vt:lpstr>Волевая готовность</vt:lpstr>
      <vt:lpstr>Зрительно-моторная координация</vt:lpstr>
      <vt:lpstr>  Какие качества Вы хотите видеть у своего ребенка по окончании школы, чтобы в современной жизни он был успешен?   </vt:lpstr>
      <vt:lpstr> Чем отличаются современные дети?</vt:lpstr>
      <vt:lpstr>Каковы же проблемы будущего школьника?</vt:lpstr>
      <vt:lpstr>Уровень готовности  учащихся 1 А класса</vt:lpstr>
      <vt:lpstr> Период адаптации ребенка к школе может длиться от 2-3 недель до полугода, это зависит от многих факторов:  индивидуальных особенностей ребенка, характера взаимоотношений с окружающими, уровня сложности образовательной программы и степени подготовленности ребенка к школьной жизни. </vt:lpstr>
      <vt:lpstr>  - Как только ваш ребенок стал школьником, он гораздо больше времени предоставлен сам себе. Поэтому, чтобы вы были за него спокойны, следует, прежде всего, развить у ребенка самостоятельность. Ребенок должен уметь при необходимости оставаться дома один. Научите его соблюдать основные принципы безопасности.  . </vt:lpstr>
      <vt:lpstr> - Навыки самообслуживания, необходимые ребенку в школе: он должен уметь самостоятельно переодеваться в спортивную форму, собирать портфель и т. д. Составьте вместе с ребенком список того, что нужно положить в портфель на каждый день (можно использовать картинки). Сначала вместе собирайте портфель по этому списку, но постепенно передавайте ребенку обязанность собирать портфель самостоятельно.  </vt:lpstr>
      <vt:lpstr> - У ребенка должно быть сформировано умение организовать рабочее место, своевременно начать работу, поддерживать порядок на рабочем месте в ходе учебной работы.  </vt:lpstr>
      <vt:lpstr>- Готовьте ребенка к тому, что в школе он может столкнуться и с негативными оценками своей работы. Учите его не теряться, когда критикуют или - детский вариант - дразнят. Дома важно иметь опыт и похвалы, и порицания. Критикуя его, вы даете оценку не его личности в целом, а конкретному поступку (вместо фразы «Ты плохой мальчик \ плохая девочка!» скажите «Я расстроен (а) твоим поступком, потому что…. (и описывайте, что именно вас расстроило в его \ее поведении)»). Прекрасно, если выработана достаточно устойчивая положительная самооценка. Тогда на замечание или на не слишком высокую оценку учителя ребенок не обидится, а постарается что-то изменить.  </vt:lpstr>
      <vt:lpstr>- В школе ребенок нередко будет попадать в ситуации сравнения со сверстниками. Значит, стоит понаблюдать за ним в играх, включающих соревновательный момент, конкуренцию детей. Как он реагирует на успех других, на свои неудачи? </vt:lpstr>
      <vt:lpstr>- Старайтесь, чтобы ребенок привыкал работать самостоятельно, не требовал постоянного внимания и поощрения со стороны взрослого. Ведь на уроке учитель вряд ли сможет уделить каждому одинаковое внимание. Постепенно переставайте хвалить ребенка за каждый шаг в работе - хвалите за готовый результат. </vt:lpstr>
      <vt:lpstr>- В выполнении любого дела не позволяйте останавливаться на середине. Необходимо сразу ориентировать ребенка на выполнение любого задания с начала до конца - при уборке комнаты, помощи родителям, выполнении задания и т.д.  </vt:lpstr>
      <vt:lpstr>Презентация PowerPoint</vt:lpstr>
      <vt:lpstr>Презентация PowerPoint</vt:lpstr>
      <vt:lpstr>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 в 1-ый А класс</dc:title>
  <dc:creator>Школа3</dc:creator>
  <cp:lastModifiedBy>Школа3</cp:lastModifiedBy>
  <cp:revision>31</cp:revision>
  <dcterms:created xsi:type="dcterms:W3CDTF">2014-09-05T09:53:35Z</dcterms:created>
  <dcterms:modified xsi:type="dcterms:W3CDTF">2014-11-20T06:42:46Z</dcterms:modified>
</cp:coreProperties>
</file>