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sldIdLst>
    <p:sldId id="266" r:id="rId2"/>
    <p:sldId id="267" r:id="rId3"/>
    <p:sldId id="268" r:id="rId4"/>
    <p:sldId id="269" r:id="rId5"/>
    <p:sldId id="270" r:id="rId6"/>
    <p:sldId id="272" r:id="rId7"/>
    <p:sldId id="256" r:id="rId8"/>
    <p:sldId id="257" r:id="rId9"/>
    <p:sldId id="310" r:id="rId10"/>
    <p:sldId id="258" r:id="rId11"/>
    <p:sldId id="259" r:id="rId12"/>
    <p:sldId id="260" r:id="rId13"/>
    <p:sldId id="276" r:id="rId14"/>
    <p:sldId id="277" r:id="rId15"/>
    <p:sldId id="278" r:id="rId16"/>
    <p:sldId id="279" r:id="rId17"/>
    <p:sldId id="261" r:id="rId18"/>
    <p:sldId id="275" r:id="rId19"/>
    <p:sldId id="262" r:id="rId20"/>
    <p:sldId id="286" r:id="rId21"/>
    <p:sldId id="287" r:id="rId22"/>
    <p:sldId id="288" r:id="rId23"/>
    <p:sldId id="289" r:id="rId24"/>
    <p:sldId id="290" r:id="rId25"/>
    <p:sldId id="291" r:id="rId26"/>
    <p:sldId id="292" r:id="rId27"/>
    <p:sldId id="263" r:id="rId28"/>
    <p:sldId id="280" r:id="rId29"/>
    <p:sldId id="281" r:id="rId30"/>
    <p:sldId id="282" r:id="rId31"/>
    <p:sldId id="283" r:id="rId32"/>
    <p:sldId id="284" r:id="rId33"/>
    <p:sldId id="285" r:id="rId34"/>
    <p:sldId id="293" r:id="rId35"/>
    <p:sldId id="308" r:id="rId36"/>
    <p:sldId id="309"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265" r:id="rId5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varScale="1">
        <p:scale>
          <a:sx n="69" d="100"/>
          <a:sy n="69" d="100"/>
        </p:scale>
        <p:origin x="-15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DKuznetsova\&#1056;&#1072;&#1073;&#1086;&#1095;&#1080;&#1081;%20&#1089;&#1090;&#1086;&#1083;\&#1055;&#1088;&#1080;&#1077;&#1084;&#1082;&#1072;%20&#1086;&#1090;&#1095;&#1077;&#1090;&#1072;%20&#1087;&#1086;%20&#1082;&#1086;&#1085;&#1090;&#1088;&#1072;&#1082;&#1090;&#1091;\&#1044;&#1080;&#1072;&#1075;&#1088;&#1072;&#1084;&#1084;&#1099;%20&#1087;&#1086;%20&#1085;&#1072;&#1088;&#1091;&#1096;&#1077;&#1085;&#1080;&#1103;&#108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tx>
        <c:rich>
          <a:bodyPr/>
          <a:lstStyle/>
          <a:p>
            <a:pPr>
              <a:defRPr sz="1400"/>
            </a:pPr>
            <a:r>
              <a:rPr lang="ru-RU" sz="1400"/>
              <a:t>Удаление участников ЕГЭ в 2014 году</a:t>
            </a:r>
          </a:p>
        </c:rich>
      </c:tx>
      <c:layout/>
      <c:overlay val="1"/>
    </c:title>
    <c:autoTitleDeleted val="0"/>
    <c:view3D>
      <c:rotX val="30"/>
      <c:rotY val="0"/>
      <c:rAngAx val="1"/>
    </c:view3D>
    <c:floor>
      <c:thickness val="0"/>
    </c:floor>
    <c:sideWall>
      <c:thickness val="0"/>
    </c:sideWall>
    <c:backWall>
      <c:thickness val="0"/>
    </c:backWall>
    <c:plotArea>
      <c:layout>
        <c:manualLayout>
          <c:layoutTarget val="inner"/>
          <c:xMode val="edge"/>
          <c:yMode val="edge"/>
          <c:x val="8.0218461389594722E-2"/>
          <c:y val="0.12344055788673068"/>
          <c:w val="0.50292261433317653"/>
          <c:h val="0.75336308786203121"/>
        </c:manualLayout>
      </c:layout>
      <c:pie3DChart>
        <c:varyColors val="1"/>
        <c:ser>
          <c:idx val="0"/>
          <c:order val="0"/>
          <c:tx>
            <c:strRef>
              <c:f>Лист1!$B$1</c:f>
              <c:strCache>
                <c:ptCount val="1"/>
                <c:pt idx="0">
                  <c:v>Удаление участников ЕГЭ</c:v>
                </c:pt>
              </c:strCache>
            </c:strRef>
          </c:tx>
          <c:explosion val="25"/>
          <c:dLbls>
            <c:dLbl>
              <c:idx val="0"/>
              <c:layout>
                <c:manualLayout>
                  <c:x val="-3.6641762026441628E-2"/>
                  <c:y val="-0.11224273883371366"/>
                </c:manualLayout>
              </c:layout>
              <c:tx>
                <c:rich>
                  <a:bodyPr/>
                  <a:lstStyle/>
                  <a:p>
                    <a:r>
                      <a:rPr lang="ru-RU" dirty="0" smtClean="0"/>
                      <a:t>36,7%</a:t>
                    </a:r>
                    <a:endParaRPr lang="en-US" dirty="0"/>
                  </a:p>
                </c:rich>
              </c:tx>
              <c:showLegendKey val="1"/>
              <c:showVal val="1"/>
              <c:showCatName val="1"/>
              <c:showSerName val="1"/>
              <c:showPercent val="1"/>
              <c:showBubbleSize val="1"/>
            </c:dLbl>
            <c:dLbl>
              <c:idx val="1"/>
              <c:layout>
                <c:manualLayout>
                  <c:x val="-3.8514403021099916E-2"/>
                  <c:y val="1.8111177178528455E-2"/>
                </c:manualLayout>
              </c:layout>
              <c:tx>
                <c:rich>
                  <a:bodyPr/>
                  <a:lstStyle/>
                  <a:p>
                    <a:r>
                      <a:rPr lang="ru-RU" dirty="0" smtClean="0"/>
                      <a:t>36,7%</a:t>
                    </a:r>
                    <a:endParaRPr lang="en-US" dirty="0"/>
                  </a:p>
                </c:rich>
              </c:tx>
              <c:showLegendKey val="1"/>
              <c:showVal val="1"/>
              <c:showCatName val="1"/>
              <c:showSerName val="1"/>
              <c:showPercent val="1"/>
              <c:showBubbleSize val="1"/>
            </c:dLbl>
            <c:dLbl>
              <c:idx val="2"/>
              <c:layout>
                <c:manualLayout>
                  <c:x val="4.7779229053212489E-3"/>
                  <c:y val="-8.5714215565483767E-2"/>
                </c:manualLayout>
              </c:layout>
              <c:tx>
                <c:rich>
                  <a:bodyPr/>
                  <a:lstStyle/>
                  <a:p>
                    <a:r>
                      <a:rPr lang="ru-RU" dirty="0" smtClean="0"/>
                      <a:t>23,3%</a:t>
                    </a:r>
                    <a:endParaRPr lang="en-US" dirty="0"/>
                  </a:p>
                </c:rich>
              </c:tx>
              <c:showLegendKey val="1"/>
              <c:showVal val="1"/>
              <c:showCatName val="1"/>
              <c:showSerName val="1"/>
              <c:showPercent val="1"/>
              <c:showBubbleSize val="1"/>
            </c:dLbl>
            <c:dLbl>
              <c:idx val="3"/>
              <c:layout>
                <c:manualLayout>
                  <c:x val="1.1438687245173365E-2"/>
                  <c:y val="-1.8452451101183143E-2"/>
                </c:manualLayout>
              </c:layout>
              <c:tx>
                <c:rich>
                  <a:bodyPr/>
                  <a:lstStyle/>
                  <a:p>
                    <a:r>
                      <a:rPr lang="ru-RU" dirty="0" smtClean="0"/>
                      <a:t>3,3%</a:t>
                    </a:r>
                    <a:endParaRPr lang="en-US" dirty="0"/>
                  </a:p>
                </c:rich>
              </c:tx>
              <c:showLegendKey val="1"/>
              <c:showVal val="1"/>
              <c:showCatName val="1"/>
              <c:showSerName val="1"/>
              <c:showPercent val="1"/>
              <c:showBubbleSize val="1"/>
            </c:dLbl>
            <c:showLegendKey val="1"/>
            <c:showVal val="1"/>
            <c:showCatName val="1"/>
            <c:showSerName val="1"/>
            <c:showPercent val="1"/>
            <c:showBubbleSize val="1"/>
            <c:showLeaderLines val="1"/>
          </c:dLbls>
          <c:cat>
            <c:strRef>
              <c:f>Лист1!$A$2:$A$5</c:f>
              <c:strCache>
                <c:ptCount val="4"/>
                <c:pt idx="0">
                  <c:v>Наличие мобильного телефона</c:v>
                </c:pt>
                <c:pt idx="1">
                  <c:v>Использование мобильного телефона</c:v>
                </c:pt>
                <c:pt idx="2">
                  <c:v>Использование "шпаргалки"</c:v>
                </c:pt>
                <c:pt idx="3">
                  <c:v>Использование микронаушника</c:v>
                </c:pt>
              </c:strCache>
            </c:strRef>
          </c:cat>
          <c:val>
            <c:numRef>
              <c:f>Лист1!$B$2:$B$5</c:f>
              <c:numCache>
                <c:formatCode>General</c:formatCode>
                <c:ptCount val="4"/>
                <c:pt idx="0">
                  <c:v>11</c:v>
                </c:pt>
                <c:pt idx="1">
                  <c:v>11</c:v>
                </c:pt>
                <c:pt idx="2">
                  <c:v>7</c:v>
                </c:pt>
                <c:pt idx="3">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828729603520764"/>
          <c:y val="0.10988693563962992"/>
          <c:w val="0.33421307565152691"/>
          <c:h val="0.78605496075484749"/>
        </c:manualLayout>
      </c:layout>
      <c:overlay val="1"/>
      <c:txPr>
        <a:bodyPr/>
        <a:lstStyle/>
        <a:p>
          <a:pPr>
            <a:defRPr sz="1400" baseline="0"/>
          </a:pPr>
          <a:endParaRPr lang="ru-RU"/>
        </a:p>
      </c:txPr>
    </c:legend>
    <c:plotVisOnly val="1"/>
    <c:dispBlanksAs val="zero"/>
    <c:showDLblsOverMax val="1"/>
  </c:chart>
  <c:txPr>
    <a:bodyPr/>
    <a:lstStyle/>
    <a:p>
      <a:pPr>
        <a:defRPr sz="1600" baseline="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tx>
        <c:rich>
          <a:bodyPr/>
          <a:lstStyle/>
          <a:p>
            <a:pPr>
              <a:defRPr/>
            </a:pPr>
            <a:r>
              <a:rPr lang="ru-RU" dirty="0"/>
              <a:t>Удаление участников ЕГЭ в </a:t>
            </a:r>
            <a:r>
              <a:rPr lang="ru-RU" dirty="0" smtClean="0"/>
              <a:t>2013, </a:t>
            </a:r>
            <a:r>
              <a:rPr lang="ru-RU" dirty="0"/>
              <a:t>2014 </a:t>
            </a:r>
            <a:r>
              <a:rPr lang="ru-RU" dirty="0" smtClean="0"/>
              <a:t>г.г.</a:t>
            </a:r>
            <a:endParaRPr lang="ru-RU" dirty="0"/>
          </a:p>
        </c:rich>
      </c:tx>
      <c:layout/>
      <c:overlay val="1"/>
    </c:title>
    <c:autoTitleDeleted val="0"/>
    <c:plotArea>
      <c:layout/>
      <c:barChart>
        <c:barDir val="col"/>
        <c:grouping val="clustered"/>
        <c:varyColors val="1"/>
        <c:ser>
          <c:idx val="0"/>
          <c:order val="0"/>
          <c:tx>
            <c:strRef>
              <c:f>Лист1!$B$1</c:f>
              <c:strCache>
                <c:ptCount val="1"/>
                <c:pt idx="0">
                  <c:v>Удаление участников ЕГЭ в 2014 году</c:v>
                </c:pt>
              </c:strCache>
            </c:strRef>
          </c:tx>
          <c:invertIfNegative val="1"/>
          <c:dLbls>
            <c:dLbl>
              <c:idx val="0"/>
              <c:layout>
                <c:manualLayout>
                  <c:x val="-5.1473695383052673E-3"/>
                  <c:y val="3.6278681023745901E-2"/>
                </c:manualLayout>
              </c:layout>
              <c:tx>
                <c:rich>
                  <a:bodyPr/>
                  <a:lstStyle/>
                  <a:p>
                    <a:r>
                      <a:rPr lang="en-US" dirty="0" smtClean="0"/>
                      <a:t>11</a:t>
                    </a:r>
                    <a:endParaRPr lang="ru-RU" dirty="0" smtClean="0"/>
                  </a:p>
                  <a:p>
                    <a:endParaRPr lang="en-US" dirty="0"/>
                  </a:p>
                </c:rich>
              </c:tx>
              <c:showLegendKey val="1"/>
              <c:showVal val="1"/>
              <c:showCatName val="1"/>
              <c:showSerName val="1"/>
              <c:showPercent val="1"/>
              <c:showBubbleSize val="1"/>
            </c:dLbl>
            <c:dLbl>
              <c:idx val="1"/>
              <c:layout>
                <c:manualLayout>
                  <c:x val="2.4284256114400276E-3"/>
                  <c:y val="3.6676297662832875E-2"/>
                </c:manualLayout>
              </c:layout>
              <c:tx>
                <c:rich>
                  <a:bodyPr/>
                  <a:lstStyle/>
                  <a:p>
                    <a:r>
                      <a:rPr lang="en-US" dirty="0" smtClean="0"/>
                      <a:t>11</a:t>
                    </a:r>
                    <a:endParaRPr lang="ru-RU" dirty="0" smtClean="0"/>
                  </a:p>
                  <a:p>
                    <a:endParaRPr lang="en-US" dirty="0"/>
                  </a:p>
                </c:rich>
              </c:tx>
              <c:showLegendKey val="1"/>
              <c:showVal val="1"/>
              <c:showCatName val="1"/>
              <c:showSerName val="1"/>
              <c:showPercent val="1"/>
              <c:showBubbleSize val="1"/>
            </c:dLbl>
            <c:dLbl>
              <c:idx val="2"/>
              <c:layout>
                <c:manualLayout>
                  <c:x val="6.3525927674702807E-3"/>
                  <c:y val="-4.4914600132149318E-3"/>
                </c:manualLayout>
              </c:layout>
              <c:tx>
                <c:rich>
                  <a:bodyPr/>
                  <a:lstStyle/>
                  <a:p>
                    <a:r>
                      <a:rPr lang="en-US" dirty="0" smtClean="0"/>
                      <a:t>7</a:t>
                    </a:r>
                    <a:endParaRPr lang="en-US" dirty="0"/>
                  </a:p>
                </c:rich>
              </c:tx>
              <c:showLegendKey val="1"/>
              <c:showVal val="1"/>
              <c:showCatName val="1"/>
              <c:showSerName val="1"/>
              <c:showPercent val="1"/>
              <c:showBubbleSize val="1"/>
            </c:dLbl>
            <c:dLbl>
              <c:idx val="3"/>
              <c:layout>
                <c:manualLayout>
                  <c:x val="3.565080070468369E-3"/>
                  <c:y val="7.0746890696355424E-3"/>
                </c:manualLayout>
              </c:layout>
              <c:tx>
                <c:rich>
                  <a:bodyPr/>
                  <a:lstStyle/>
                  <a:p>
                    <a:r>
                      <a:rPr lang="en-US" dirty="0" smtClean="0"/>
                      <a:t>1</a:t>
                    </a:r>
                    <a:endParaRPr lang="en-US" dirty="0"/>
                  </a:p>
                </c:rich>
              </c:tx>
              <c:showLegendKey val="1"/>
              <c:showVal val="1"/>
              <c:showCatName val="1"/>
              <c:showSerName val="1"/>
              <c:showPercent val="1"/>
              <c:showBubbleSize val="1"/>
            </c:dLbl>
            <c:showLegendKey val="1"/>
            <c:showVal val="1"/>
            <c:showCatName val="1"/>
            <c:showSerName val="1"/>
            <c:showPercent val="1"/>
            <c:showBubbleSize val="1"/>
            <c:showLeaderLines val="0"/>
          </c:dLbls>
          <c:cat>
            <c:strRef>
              <c:f>Лист1!$A$2:$A$7</c:f>
              <c:strCache>
                <c:ptCount val="6"/>
                <c:pt idx="0">
                  <c:v>Наличие мобильного телефона</c:v>
                </c:pt>
                <c:pt idx="1">
                  <c:v>Использование мобильного телефона</c:v>
                </c:pt>
                <c:pt idx="2">
                  <c:v>Использование "шпаргалки"</c:v>
                </c:pt>
                <c:pt idx="3">
                  <c:v>Использование микронаушника</c:v>
                </c:pt>
                <c:pt idx="4">
                  <c:v>Выставление КИМ в Интернет</c:v>
                </c:pt>
                <c:pt idx="5">
                  <c:v>Использование калькулятора</c:v>
                </c:pt>
              </c:strCache>
            </c:strRef>
          </c:cat>
          <c:val>
            <c:numRef>
              <c:f>Лист1!$B$2:$B$7</c:f>
              <c:numCache>
                <c:formatCode>General</c:formatCode>
                <c:ptCount val="6"/>
                <c:pt idx="0">
                  <c:v>11</c:v>
                </c:pt>
                <c:pt idx="1">
                  <c:v>11</c:v>
                </c:pt>
                <c:pt idx="2">
                  <c:v>7</c:v>
                </c:pt>
                <c:pt idx="3">
                  <c:v>1</c:v>
                </c:pt>
                <c:pt idx="4">
                  <c:v>0</c:v>
                </c:pt>
                <c:pt idx="5">
                  <c:v>0</c:v>
                </c:pt>
              </c:numCache>
            </c:numRef>
          </c:val>
        </c:ser>
        <c:ser>
          <c:idx val="1"/>
          <c:order val="1"/>
          <c:tx>
            <c:strRef>
              <c:f>Лист1!$C$1</c:f>
              <c:strCache>
                <c:ptCount val="1"/>
                <c:pt idx="0">
                  <c:v>Удаление участников ЕГЭ в 2013 году</c:v>
                </c:pt>
              </c:strCache>
            </c:strRef>
          </c:tx>
          <c:invertIfNegative val="1"/>
          <c:dLbls>
            <c:showLegendKey val="1"/>
            <c:showVal val="1"/>
            <c:showCatName val="1"/>
            <c:showSerName val="1"/>
            <c:showPercent val="1"/>
            <c:showBubbleSize val="1"/>
            <c:showLeaderLines val="0"/>
          </c:dLbls>
          <c:cat>
            <c:strRef>
              <c:f>Лист1!$A$2:$A$7</c:f>
              <c:strCache>
                <c:ptCount val="6"/>
                <c:pt idx="0">
                  <c:v>Наличие мобильного телефона</c:v>
                </c:pt>
                <c:pt idx="1">
                  <c:v>Использование мобильного телефона</c:v>
                </c:pt>
                <c:pt idx="2">
                  <c:v>Использование "шпаргалки"</c:v>
                </c:pt>
                <c:pt idx="3">
                  <c:v>Использование микронаушника</c:v>
                </c:pt>
                <c:pt idx="4">
                  <c:v>Выставление КИМ в Интернет</c:v>
                </c:pt>
                <c:pt idx="5">
                  <c:v>Использование калькулятора</c:v>
                </c:pt>
              </c:strCache>
            </c:strRef>
          </c:cat>
          <c:val>
            <c:numRef>
              <c:f>Лист1!$C$2:$C$7</c:f>
              <c:numCache>
                <c:formatCode>General</c:formatCode>
                <c:ptCount val="6"/>
                <c:pt idx="0">
                  <c:v>25</c:v>
                </c:pt>
                <c:pt idx="1">
                  <c:v>21</c:v>
                </c:pt>
                <c:pt idx="2">
                  <c:v>11</c:v>
                </c:pt>
                <c:pt idx="3">
                  <c:v>0</c:v>
                </c:pt>
                <c:pt idx="4">
                  <c:v>2</c:v>
                </c:pt>
                <c:pt idx="5">
                  <c:v>1</c:v>
                </c:pt>
              </c:numCache>
            </c:numRef>
          </c:val>
        </c:ser>
        <c:dLbls>
          <c:showLegendKey val="0"/>
          <c:showVal val="0"/>
          <c:showCatName val="0"/>
          <c:showSerName val="0"/>
          <c:showPercent val="0"/>
          <c:showBubbleSize val="0"/>
        </c:dLbls>
        <c:gapWidth val="100"/>
        <c:axId val="105140608"/>
        <c:axId val="105142912"/>
      </c:barChart>
      <c:catAx>
        <c:axId val="105140608"/>
        <c:scaling>
          <c:orientation val="minMax"/>
        </c:scaling>
        <c:delete val="1"/>
        <c:axPos val="b"/>
        <c:majorTickMark val="cross"/>
        <c:minorTickMark val="cross"/>
        <c:tickLblPos val="nextTo"/>
        <c:crossAx val="105142912"/>
        <c:crosses val="autoZero"/>
        <c:auto val="1"/>
        <c:lblAlgn val="ctr"/>
        <c:lblOffset val="100"/>
        <c:noMultiLvlLbl val="1"/>
      </c:catAx>
      <c:valAx>
        <c:axId val="105142912"/>
        <c:scaling>
          <c:orientation val="minMax"/>
        </c:scaling>
        <c:delete val="1"/>
        <c:axPos val="l"/>
        <c:majorGridlines/>
        <c:numFmt formatCode="General" sourceLinked="1"/>
        <c:majorTickMark val="cross"/>
        <c:minorTickMark val="cross"/>
        <c:tickLblPos val="nextTo"/>
        <c:crossAx val="105140608"/>
        <c:crosses val="autoZero"/>
        <c:crossBetween val="between"/>
      </c:valAx>
    </c:plotArea>
    <c:legend>
      <c:legendPos val="r"/>
      <c:layout>
        <c:manualLayout>
          <c:xMode val="edge"/>
          <c:yMode val="edge"/>
          <c:x val="0.74813512784293756"/>
          <c:y val="0.16787671740177018"/>
          <c:w val="0.21564617820242252"/>
          <c:h val="0.51540569566344474"/>
        </c:manualLayout>
      </c:layout>
      <c:overlay val="1"/>
      <c:txPr>
        <a:bodyPr/>
        <a:lstStyle/>
        <a:p>
          <a:pPr>
            <a:defRPr sz="1400" baseline="0"/>
          </a:pPr>
          <a:endParaRPr lang="ru-RU"/>
        </a:p>
      </c:txPr>
    </c:legend>
    <c:plotVisOnly val="1"/>
    <c:dispBlanksAs val="zero"/>
    <c:showDLblsOverMax val="1"/>
  </c:chart>
  <c:txPr>
    <a:bodyPr/>
    <a:lstStyle/>
    <a:p>
      <a:pPr>
        <a:defRPr sz="1200" baseline="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layout/>
      <c:overlay val="1"/>
    </c:title>
    <c:autoTitleDeleted val="0"/>
    <c:view3D>
      <c:rotX val="30"/>
      <c:rotY val="0"/>
      <c:rAngAx val="1"/>
    </c:view3D>
    <c:floor>
      <c:thickness val="0"/>
    </c:floor>
    <c:sideWall>
      <c:thickness val="0"/>
    </c:sideWall>
    <c:backWall>
      <c:thickness val="0"/>
    </c:backWall>
    <c:plotArea>
      <c:layout>
        <c:manualLayout>
          <c:layoutTarget val="inner"/>
          <c:xMode val="edge"/>
          <c:yMode val="edge"/>
          <c:x val="2.6472659194023491E-2"/>
          <c:y val="0.14589861747387545"/>
          <c:w val="0.51361985805381039"/>
          <c:h val="0.70655588921492396"/>
        </c:manualLayout>
      </c:layout>
      <c:pie3DChart>
        <c:varyColors val="1"/>
        <c:ser>
          <c:idx val="0"/>
          <c:order val="0"/>
          <c:tx>
            <c:strRef>
              <c:f>Лист1!$B$1</c:f>
              <c:strCache>
                <c:ptCount val="1"/>
                <c:pt idx="0">
                  <c:v>Нарушения  в ППЭ при подготовке и проведении ЕГЭ</c:v>
                </c:pt>
              </c:strCache>
            </c:strRef>
          </c:tx>
          <c:explosion val="25"/>
          <c:dLbls>
            <c:dLbl>
              <c:idx val="0"/>
              <c:layout>
                <c:manualLayout>
                  <c:x val="-3.2153709647876991E-2"/>
                  <c:y val="-4.2844912656763656E-2"/>
                </c:manualLayout>
              </c:layout>
              <c:showLegendKey val="1"/>
              <c:showVal val="1"/>
              <c:showCatName val="1"/>
              <c:showSerName val="1"/>
              <c:showPercent val="1"/>
              <c:showBubbleSize val="1"/>
            </c:dLbl>
            <c:dLbl>
              <c:idx val="1"/>
              <c:layout>
                <c:manualLayout>
                  <c:x val="8.6235413282408063E-3"/>
                  <c:y val="-3.5415386852441236E-2"/>
                </c:manualLayout>
              </c:layout>
              <c:showLegendKey val="1"/>
              <c:showVal val="1"/>
              <c:showCatName val="1"/>
              <c:showSerName val="1"/>
              <c:showPercent val="1"/>
              <c:showBubbleSize val="1"/>
            </c:dLbl>
            <c:dLbl>
              <c:idx val="2"/>
              <c:layout>
                <c:manualLayout>
                  <c:x val="-1.398806038568289E-3"/>
                  <c:y val="-5.2048955344830963E-2"/>
                </c:manualLayout>
              </c:layout>
              <c:showLegendKey val="1"/>
              <c:showVal val="1"/>
              <c:showCatName val="1"/>
              <c:showSerName val="1"/>
              <c:showPercent val="1"/>
              <c:showBubbleSize val="1"/>
            </c:dLbl>
            <c:dLbl>
              <c:idx val="3"/>
              <c:layout>
                <c:manualLayout>
                  <c:x val="-7.9124967095748178E-2"/>
                  <c:y val="0.13238112431952007"/>
                </c:manualLayout>
              </c:layout>
              <c:showLegendKey val="1"/>
              <c:showVal val="1"/>
              <c:showCatName val="1"/>
              <c:showSerName val="1"/>
              <c:showPercent val="1"/>
              <c:showBubbleSize val="1"/>
            </c:dLbl>
            <c:dLbl>
              <c:idx val="4"/>
              <c:layout>
                <c:manualLayout>
                  <c:x val="4.0558368889943158E-2"/>
                  <c:y val="7.5651929197409443E-2"/>
                </c:manualLayout>
              </c:layout>
              <c:showLegendKey val="1"/>
              <c:showVal val="1"/>
              <c:showCatName val="1"/>
              <c:showSerName val="1"/>
              <c:showPercent val="1"/>
              <c:showBubbleSize val="1"/>
            </c:dLbl>
            <c:dLbl>
              <c:idx val="5"/>
              <c:layout>
                <c:manualLayout>
                  <c:x val="7.4449810881873982E-2"/>
                  <c:y val="-2.3528839932817899E-2"/>
                </c:manualLayout>
              </c:layout>
              <c:showLegendKey val="1"/>
              <c:showVal val="1"/>
              <c:showCatName val="1"/>
              <c:showSerName val="1"/>
              <c:showPercent val="1"/>
              <c:showBubbleSize val="1"/>
            </c:dLbl>
            <c:showLegendKey val="1"/>
            <c:showVal val="1"/>
            <c:showCatName val="1"/>
            <c:showSerName val="1"/>
            <c:showPercent val="1"/>
            <c:showBubbleSize val="1"/>
            <c:showLeaderLines val="1"/>
          </c:dLbls>
          <c:cat>
            <c:strRef>
              <c:f>Лист1!$A$2:$A$7</c:f>
              <c:strCache>
                <c:ptCount val="6"/>
                <c:pt idx="0">
                  <c:v>Отсутствие сейфа/шкафа в штабе</c:v>
                </c:pt>
                <c:pt idx="1">
                  <c:v>Отсутствие телефона в штабе</c:v>
                </c:pt>
                <c:pt idx="2">
                  <c:v>В ППЭ не выделено помещение для аоспорождающих</c:v>
                </c:pt>
                <c:pt idx="3">
                  <c:v>Массовая неявка организаторов</c:v>
                </c:pt>
                <c:pt idx="4">
                  <c:v>Организаторы- учителя участников ЕГЭ</c:v>
                </c:pt>
                <c:pt idx="5">
                  <c:v>Организаторы - учителя-предметники по проводимому в ППЭ экзамену</c:v>
                </c:pt>
              </c:strCache>
            </c:strRef>
          </c:cat>
          <c:val>
            <c:numRef>
              <c:f>Лист1!$B$2:$B$7</c:f>
              <c:numCache>
                <c:formatCode>0.00%</c:formatCode>
                <c:ptCount val="6"/>
                <c:pt idx="0">
                  <c:v>6.6699999999999995E-2</c:v>
                </c:pt>
                <c:pt idx="1">
                  <c:v>6.6699999999999995E-2</c:v>
                </c:pt>
                <c:pt idx="2" formatCode="0%">
                  <c:v>0.1</c:v>
                </c:pt>
                <c:pt idx="3">
                  <c:v>0.16669999999999999</c:v>
                </c:pt>
                <c:pt idx="4">
                  <c:v>0.4667</c:v>
                </c:pt>
                <c:pt idx="5">
                  <c:v>0.1333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7609865170136254"/>
          <c:y val="0.103561614069025"/>
          <c:w val="0.41436787303913203"/>
          <c:h val="0.86644621185881354"/>
        </c:manualLayout>
      </c:layout>
      <c:overlay val="1"/>
      <c:txPr>
        <a:bodyPr/>
        <a:lstStyle/>
        <a:p>
          <a:pPr>
            <a:defRPr sz="1400" spc="-100" baseline="0"/>
          </a:pPr>
          <a:endParaRPr lang="ru-RU"/>
        </a:p>
      </c:txPr>
    </c:legend>
    <c:plotVisOnly val="1"/>
    <c:dispBlanksAs val="zero"/>
    <c:showDLblsOverMax val="1"/>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layout/>
      <c:overlay val="1"/>
    </c:title>
    <c:autoTitleDeleted val="0"/>
    <c:view3D>
      <c:rotX val="30"/>
      <c:rotY val="0"/>
      <c:rAngAx val="1"/>
    </c:view3D>
    <c:floor>
      <c:thickness val="0"/>
    </c:floor>
    <c:sideWall>
      <c:thickness val="0"/>
    </c:sideWall>
    <c:backWall>
      <c:thickness val="0"/>
    </c:backWall>
    <c:plotArea>
      <c:layout>
        <c:manualLayout>
          <c:layoutTarget val="inner"/>
          <c:xMode val="edge"/>
          <c:yMode val="edge"/>
          <c:x val="2.8570320090683381E-2"/>
          <c:y val="0.11111025386754012"/>
          <c:w val="0.64394061049336171"/>
          <c:h val="0.81398105971764456"/>
        </c:manualLayout>
      </c:layout>
      <c:pie3DChart>
        <c:varyColors val="1"/>
        <c:ser>
          <c:idx val="0"/>
          <c:order val="0"/>
          <c:tx>
            <c:strRef>
              <c:f>Лист1!$B$1</c:f>
              <c:strCache>
                <c:ptCount val="1"/>
                <c:pt idx="0">
                  <c:v>Нарушения должностных инструкций руководителем ППЭ</c:v>
                </c:pt>
              </c:strCache>
            </c:strRef>
          </c:tx>
          <c:explosion val="30"/>
          <c:dLbls>
            <c:dLbl>
              <c:idx val="0"/>
              <c:layout>
                <c:manualLayout>
                  <c:x val="-2.2839566929133907E-2"/>
                  <c:y val="-1.9707677165354341E-2"/>
                </c:manualLayout>
              </c:layout>
              <c:showLegendKey val="1"/>
              <c:showVal val="1"/>
              <c:showCatName val="1"/>
              <c:showSerName val="1"/>
              <c:showPercent val="1"/>
              <c:showBubbleSize val="1"/>
            </c:dLbl>
            <c:dLbl>
              <c:idx val="1"/>
              <c:layout>
                <c:manualLayout>
                  <c:x val="-8.68890255905512E-2"/>
                  <c:y val="9.5729084645669441E-2"/>
                </c:manualLayout>
              </c:layout>
              <c:showLegendKey val="1"/>
              <c:showVal val="1"/>
              <c:showCatName val="1"/>
              <c:showSerName val="1"/>
              <c:showPercent val="1"/>
              <c:showBubbleSize val="1"/>
            </c:dLbl>
            <c:dLbl>
              <c:idx val="2"/>
              <c:layout>
                <c:manualLayout>
                  <c:x val="1.031568246428442E-2"/>
                  <c:y val="6.1648671409623899E-2"/>
                </c:manualLayout>
              </c:layout>
              <c:showLegendKey val="1"/>
              <c:showVal val="1"/>
              <c:showCatName val="1"/>
              <c:showSerName val="1"/>
              <c:showPercent val="1"/>
              <c:showBubbleSize val="1"/>
            </c:dLbl>
            <c:dLbl>
              <c:idx val="3"/>
              <c:layout>
                <c:manualLayout>
                  <c:x val="1.0941829500881661E-3"/>
                  <c:y val="7.6340111729698151E-2"/>
                </c:manualLayout>
              </c:layout>
              <c:showLegendKey val="1"/>
              <c:showVal val="1"/>
              <c:showCatName val="1"/>
              <c:showSerName val="1"/>
              <c:showPercent val="1"/>
              <c:showBubbleSize val="1"/>
            </c:dLbl>
            <c:dLbl>
              <c:idx val="4"/>
              <c:layout>
                <c:manualLayout>
                  <c:x val="9.3842044064198063E-2"/>
                  <c:y val="-7.0157328198101443E-2"/>
                </c:manualLayout>
              </c:layout>
              <c:showLegendKey val="1"/>
              <c:showVal val="1"/>
              <c:showCatName val="1"/>
              <c:showSerName val="1"/>
              <c:showPercent val="1"/>
              <c:showBubbleSize val="1"/>
            </c:dLbl>
            <c:showLegendKey val="1"/>
            <c:showVal val="1"/>
            <c:showCatName val="1"/>
            <c:showSerName val="1"/>
            <c:showPercent val="1"/>
            <c:showBubbleSize val="1"/>
            <c:showLeaderLines val="1"/>
          </c:dLbls>
          <c:cat>
            <c:strRef>
              <c:f>Лист1!$A$2:$A$6</c:f>
              <c:strCache>
                <c:ptCount val="5"/>
                <c:pt idx="0">
                  <c:v>Не проведен инструктаж работников ППЭ перед экзаменом</c:v>
                </c:pt>
                <c:pt idx="1">
                  <c:v>Допущены  ошибки при заполнении документов</c:v>
                </c:pt>
                <c:pt idx="2">
                  <c:v>ЭМ переданы в аудитории позже установленного срока</c:v>
                </c:pt>
                <c:pt idx="3">
                  <c:v>Не выданы общественным наблюдателям и не заполнены формы ППЭ-18-МАШ</c:v>
                </c:pt>
                <c:pt idx="4">
                  <c:v>Иные нарушения</c:v>
                </c:pt>
              </c:strCache>
            </c:strRef>
          </c:cat>
          <c:val>
            <c:numRef>
              <c:f>Лист1!$B$2:$B$6</c:f>
              <c:numCache>
                <c:formatCode>0.00%</c:formatCode>
                <c:ptCount val="5"/>
                <c:pt idx="0">
                  <c:v>0.13880000000000001</c:v>
                </c:pt>
                <c:pt idx="1">
                  <c:v>0.44440000000000002</c:v>
                </c:pt>
                <c:pt idx="2">
                  <c:v>5.5500000000000022E-2</c:v>
                </c:pt>
                <c:pt idx="3">
                  <c:v>8.3300000000000041E-2</c:v>
                </c:pt>
                <c:pt idx="4">
                  <c:v>0.2777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772600663418635"/>
          <c:y val="0.11119331489804014"/>
          <c:w val="0.32903562841440132"/>
          <c:h val="0.87516588719974864"/>
        </c:manualLayout>
      </c:layout>
      <c:overlay val="1"/>
      <c:txPr>
        <a:bodyPr/>
        <a:lstStyle/>
        <a:p>
          <a:pPr>
            <a:defRPr sz="1400" baseline="0"/>
          </a:pPr>
          <a:endParaRPr lang="ru-RU"/>
        </a:p>
      </c:txPr>
    </c:legend>
    <c:plotVisOnly val="1"/>
    <c:dispBlanksAs val="zero"/>
    <c:showDLblsOverMax val="1"/>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roundedCorners val="1"/>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489095842547953"/>
          <c:y val="7.1056731427814518E-2"/>
          <c:w val="0.33441946101142472"/>
          <c:h val="0.81122527778246134"/>
        </c:manualLayout>
      </c:layout>
      <c:barChart>
        <c:barDir val="bar"/>
        <c:grouping val="clustered"/>
        <c:varyColors val="1"/>
        <c:ser>
          <c:idx val="0"/>
          <c:order val="0"/>
          <c:invertIfNegative val="1"/>
          <c:cat>
            <c:strRef>
              <c:f>Организаторы!$A$19:$A$34</c:f>
              <c:strCache>
                <c:ptCount val="16"/>
                <c:pt idx="0">
                  <c:v>Не подготовлена доска</c:v>
                </c:pt>
                <c:pt idx="1">
                  <c:v>Разговоры с участниками ЕГЭ</c:v>
                </c:pt>
                <c:pt idx="2">
                  <c:v>Некорректная упаковка ЭМ после экзамена</c:v>
                </c:pt>
                <c:pt idx="3">
                  <c:v>Не проставлен символ «Z» в бланках ответов №2</c:v>
                </c:pt>
                <c:pt idx="4">
                  <c:v>ВДП выносили из аудитории незапечатанными</c:v>
                </c:pt>
                <c:pt idx="5">
                  <c:v>Посторонние предметы на рабочих местах участников</c:v>
                </c:pt>
                <c:pt idx="6">
                  <c:v>Аудиторию покидали два и более участника одновременно</c:v>
                </c:pt>
                <c:pt idx="7">
                  <c:v>Не проверили правильность заполнения рег. бланков</c:v>
                </c:pt>
                <c:pt idx="8">
                  <c:v>Не сопровождали участников ЕГЭ до аудиторий</c:v>
                </c:pt>
                <c:pt idx="9">
                  <c:v>Отсутствие инструктажа/неполный инструктаж</c:v>
                </c:pt>
                <c:pt idx="10">
                  <c:v>Чтение книг, журналов</c:v>
                </c:pt>
                <c:pt idx="11">
                  <c:v>Не предупредили о ведении видеонаблюдения</c:v>
                </c:pt>
                <c:pt idx="12">
                  <c:v>Выход из аудитории без замены</c:v>
                </c:pt>
                <c:pt idx="13">
                  <c:v>Не уведомили участников ЕГЭ об окончании экзамена</c:v>
                </c:pt>
                <c:pt idx="14">
                  <c:v>Не указано время начала/окончания экзамена</c:v>
                </c:pt>
                <c:pt idx="15">
                  <c:v>Разговоры между собой</c:v>
                </c:pt>
              </c:strCache>
            </c:strRef>
          </c:cat>
          <c:val>
            <c:numRef>
              <c:f>Организаторы!$B$19:$B$34</c:f>
              <c:numCache>
                <c:formatCode>General</c:formatCode>
                <c:ptCount val="16"/>
                <c:pt idx="0">
                  <c:v>10</c:v>
                </c:pt>
                <c:pt idx="1">
                  <c:v>13</c:v>
                </c:pt>
                <c:pt idx="2">
                  <c:v>15</c:v>
                </c:pt>
                <c:pt idx="3">
                  <c:v>17</c:v>
                </c:pt>
                <c:pt idx="4">
                  <c:v>17</c:v>
                </c:pt>
                <c:pt idx="5">
                  <c:v>20</c:v>
                </c:pt>
                <c:pt idx="6">
                  <c:v>20</c:v>
                </c:pt>
                <c:pt idx="7">
                  <c:v>23</c:v>
                </c:pt>
                <c:pt idx="8">
                  <c:v>24</c:v>
                </c:pt>
                <c:pt idx="9">
                  <c:v>24</c:v>
                </c:pt>
                <c:pt idx="10">
                  <c:v>27</c:v>
                </c:pt>
                <c:pt idx="11">
                  <c:v>36</c:v>
                </c:pt>
                <c:pt idx="12">
                  <c:v>40</c:v>
                </c:pt>
                <c:pt idx="13">
                  <c:v>50</c:v>
                </c:pt>
                <c:pt idx="14">
                  <c:v>53</c:v>
                </c:pt>
                <c:pt idx="15">
                  <c:v>188</c:v>
                </c:pt>
              </c:numCache>
            </c:numRef>
          </c:val>
        </c:ser>
        <c:dLbls>
          <c:showLegendKey val="0"/>
          <c:showVal val="0"/>
          <c:showCatName val="0"/>
          <c:showSerName val="0"/>
          <c:showPercent val="0"/>
          <c:showBubbleSize val="0"/>
        </c:dLbls>
        <c:gapWidth val="75"/>
        <c:overlap val="-25"/>
        <c:axId val="29449600"/>
        <c:axId val="29910144"/>
      </c:barChart>
      <c:catAx>
        <c:axId val="29449600"/>
        <c:scaling>
          <c:orientation val="minMax"/>
        </c:scaling>
        <c:delete val="1"/>
        <c:axPos val="l"/>
        <c:numFmt formatCode="General" sourceLinked="0"/>
        <c:majorTickMark val="none"/>
        <c:minorTickMark val="cross"/>
        <c:tickLblPos val="nextTo"/>
        <c:crossAx val="29910144"/>
        <c:crosses val="autoZero"/>
        <c:auto val="1"/>
        <c:lblAlgn val="ctr"/>
        <c:lblOffset val="100"/>
        <c:noMultiLvlLbl val="1"/>
      </c:catAx>
      <c:valAx>
        <c:axId val="29910144"/>
        <c:scaling>
          <c:orientation val="minMax"/>
          <c:max val="190"/>
          <c:min val="0"/>
        </c:scaling>
        <c:delete val="1"/>
        <c:axPos val="b"/>
        <c:majorGridlines/>
        <c:numFmt formatCode="General" sourceLinked="1"/>
        <c:majorTickMark val="none"/>
        <c:minorTickMark val="cross"/>
        <c:tickLblPos val="nextTo"/>
        <c:crossAx val="29449600"/>
        <c:crosses val="autoZero"/>
        <c:crossBetween val="between"/>
      </c:valAx>
    </c:plotArea>
    <c:plotVisOnly val="1"/>
    <c:dispBlanksAs val="gap"/>
    <c:showDLblsOverMax val="1"/>
  </c:chart>
  <c:txPr>
    <a:bodyPr/>
    <a:lstStyle/>
    <a:p>
      <a:pPr>
        <a:defRPr sz="1400">
          <a:latin typeface="Cambria" pitchFamily="18" charset="0"/>
        </a:defRPr>
      </a:pPr>
      <a:endParaRPr lang="ru-RU"/>
    </a:p>
  </c:txPr>
  <c:externalData r:id="rId2">
    <c:autoUpdate val="1"/>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6DB0B-6701-4122-997A-45DFDD0C6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546D49D-43E5-45E5-9F57-B4D636A6E9C1}">
      <dgm:prSet phldrT="[Текст]" custT="1"/>
      <dgm:spPr>
        <a:solidFill>
          <a:schemeClr val="bg1">
            <a:lumMod val="85000"/>
          </a:schemeClr>
        </a:solidFill>
      </dgm:spPr>
      <dgm:t>
        <a:bodyPr/>
        <a:lstStyle/>
        <a:p>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Основные</a:t>
          </a:r>
          <a:r>
            <a:rPr lang="ru-RU" altLang="ru-RU" sz="2000" b="1" kern="1200" dirty="0" smtClean="0">
              <a:solidFill>
                <a:schemeClr val="bg1"/>
              </a:solidFill>
              <a:latin typeface="Calibri" pitchFamily="34" charset="0"/>
              <a:ea typeface="Calibri" pitchFamily="34" charset="0"/>
              <a:cs typeface="Calibri" pitchFamily="34" charset="0"/>
            </a:rPr>
            <a:t> </a:t>
          </a: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технологические решения:</a:t>
          </a:r>
        </a:p>
      </dgm:t>
    </dgm:pt>
    <dgm:pt modelId="{1FFF7264-9BD2-45D2-AE47-900CB964FD22}" type="parTrans" cxnId="{7F6E6DD6-7A5A-487E-9900-515B919516D2}">
      <dgm:prSet/>
      <dgm:spPr/>
      <dgm:t>
        <a:bodyPr/>
        <a:lstStyle/>
        <a:p>
          <a:endParaRPr lang="ru-RU"/>
        </a:p>
      </dgm:t>
    </dgm:pt>
    <dgm:pt modelId="{946D5617-8399-488B-9081-0F820762DDC1}" type="sibTrans" cxnId="{7F6E6DD6-7A5A-487E-9900-515B919516D2}">
      <dgm:prSet/>
      <dgm:spPr/>
      <dgm:t>
        <a:bodyPr/>
        <a:lstStyle/>
        <a:p>
          <a:endParaRPr lang="ru-RU"/>
        </a:p>
      </dgm:t>
    </dgm:pt>
    <dgm:pt modelId="{16104359-FBD0-47D8-A57D-F3672942BEF1}" type="pres">
      <dgm:prSet presAssocID="{BFC6DB0B-6701-4122-997A-45DFDD0C67B8}" presName="linear" presStyleCnt="0">
        <dgm:presLayoutVars>
          <dgm:animLvl val="lvl"/>
          <dgm:resizeHandles val="exact"/>
        </dgm:presLayoutVars>
      </dgm:prSet>
      <dgm:spPr/>
      <dgm:t>
        <a:bodyPr/>
        <a:lstStyle/>
        <a:p>
          <a:endParaRPr lang="ru-RU"/>
        </a:p>
      </dgm:t>
    </dgm:pt>
    <dgm:pt modelId="{44730DE8-EE78-40D3-9197-91096F48C31E}" type="pres">
      <dgm:prSet presAssocID="{9546D49D-43E5-45E5-9F57-B4D636A6E9C1}" presName="parentText" presStyleLbl="node1" presStyleIdx="0" presStyleCnt="1" custLinFactNeighborX="-10743" custLinFactNeighborY="-3260">
        <dgm:presLayoutVars>
          <dgm:chMax val="0"/>
          <dgm:bulletEnabled val="1"/>
        </dgm:presLayoutVars>
      </dgm:prSet>
      <dgm:spPr/>
      <dgm:t>
        <a:bodyPr/>
        <a:lstStyle/>
        <a:p>
          <a:endParaRPr lang="ru-RU"/>
        </a:p>
      </dgm:t>
    </dgm:pt>
  </dgm:ptLst>
  <dgm:cxnLst>
    <dgm:cxn modelId="{165A72B6-8D16-4306-80A3-8A183E5A4DBE}" type="presOf" srcId="{BFC6DB0B-6701-4122-997A-45DFDD0C67B8}" destId="{16104359-FBD0-47D8-A57D-F3672942BEF1}" srcOrd="0" destOrd="0" presId="urn:microsoft.com/office/officeart/2005/8/layout/vList2"/>
    <dgm:cxn modelId="{7F6E6DD6-7A5A-487E-9900-515B919516D2}" srcId="{BFC6DB0B-6701-4122-997A-45DFDD0C67B8}" destId="{9546D49D-43E5-45E5-9F57-B4D636A6E9C1}" srcOrd="0" destOrd="0" parTransId="{1FFF7264-9BD2-45D2-AE47-900CB964FD22}" sibTransId="{946D5617-8399-488B-9081-0F820762DDC1}"/>
    <dgm:cxn modelId="{4EB0B4B2-1B12-41B1-B3CA-ED2FC0342563}" type="presOf" srcId="{9546D49D-43E5-45E5-9F57-B4D636A6E9C1}" destId="{44730DE8-EE78-40D3-9197-91096F48C31E}" srcOrd="0" destOrd="0" presId="urn:microsoft.com/office/officeart/2005/8/layout/vList2"/>
    <dgm:cxn modelId="{853E07EC-5416-4825-96FA-8D8AB1F43337}" type="presParOf" srcId="{16104359-FBD0-47D8-A57D-F3672942BEF1}" destId="{44730DE8-EE78-40D3-9197-91096F48C31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6DB0B-6701-4122-997A-45DFDD0C6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546D49D-43E5-45E5-9F57-B4D636A6E9C1}">
      <dgm:prSet phldrT="[Текст]" custT="1"/>
      <dgm:spPr>
        <a:solidFill>
          <a:schemeClr val="bg1">
            <a:lumMod val="85000"/>
          </a:schemeClr>
        </a:solidFill>
      </dgm:spPr>
      <dgm:t>
        <a:bodyPr/>
        <a:lstStyle/>
        <a:p>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Основные</a:t>
          </a:r>
          <a:r>
            <a:rPr lang="ru-RU" altLang="ru-RU" sz="2000" b="1" kern="1200" dirty="0" smtClean="0">
              <a:solidFill>
                <a:schemeClr val="bg1"/>
              </a:solidFill>
              <a:latin typeface="Calibri" pitchFamily="34" charset="0"/>
              <a:ea typeface="Calibri" pitchFamily="34" charset="0"/>
              <a:cs typeface="Calibri" pitchFamily="34" charset="0"/>
            </a:rPr>
            <a:t> </a:t>
          </a: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технологические решения:</a:t>
          </a:r>
        </a:p>
      </dgm:t>
    </dgm:pt>
    <dgm:pt modelId="{1FFF7264-9BD2-45D2-AE47-900CB964FD22}" type="parTrans" cxnId="{7F6E6DD6-7A5A-487E-9900-515B919516D2}">
      <dgm:prSet/>
      <dgm:spPr/>
      <dgm:t>
        <a:bodyPr/>
        <a:lstStyle/>
        <a:p>
          <a:endParaRPr lang="ru-RU"/>
        </a:p>
      </dgm:t>
    </dgm:pt>
    <dgm:pt modelId="{946D5617-8399-488B-9081-0F820762DDC1}" type="sibTrans" cxnId="{7F6E6DD6-7A5A-487E-9900-515B919516D2}">
      <dgm:prSet/>
      <dgm:spPr/>
      <dgm:t>
        <a:bodyPr/>
        <a:lstStyle/>
        <a:p>
          <a:endParaRPr lang="ru-RU"/>
        </a:p>
      </dgm:t>
    </dgm:pt>
    <dgm:pt modelId="{16104359-FBD0-47D8-A57D-F3672942BEF1}" type="pres">
      <dgm:prSet presAssocID="{BFC6DB0B-6701-4122-997A-45DFDD0C67B8}" presName="linear" presStyleCnt="0">
        <dgm:presLayoutVars>
          <dgm:animLvl val="lvl"/>
          <dgm:resizeHandles val="exact"/>
        </dgm:presLayoutVars>
      </dgm:prSet>
      <dgm:spPr/>
      <dgm:t>
        <a:bodyPr/>
        <a:lstStyle/>
        <a:p>
          <a:endParaRPr lang="ru-RU"/>
        </a:p>
      </dgm:t>
    </dgm:pt>
    <dgm:pt modelId="{44730DE8-EE78-40D3-9197-91096F48C31E}" type="pres">
      <dgm:prSet presAssocID="{9546D49D-43E5-45E5-9F57-B4D636A6E9C1}" presName="parentText" presStyleLbl="node1" presStyleIdx="0" presStyleCnt="1" custLinFactNeighborX="-10743" custLinFactNeighborY="-3260">
        <dgm:presLayoutVars>
          <dgm:chMax val="0"/>
          <dgm:bulletEnabled val="1"/>
        </dgm:presLayoutVars>
      </dgm:prSet>
      <dgm:spPr/>
      <dgm:t>
        <a:bodyPr/>
        <a:lstStyle/>
        <a:p>
          <a:endParaRPr lang="ru-RU"/>
        </a:p>
      </dgm:t>
    </dgm:pt>
  </dgm:ptLst>
  <dgm:cxnLst>
    <dgm:cxn modelId="{4251F901-121D-4560-818C-B984F97D6C6F}" type="presOf" srcId="{BFC6DB0B-6701-4122-997A-45DFDD0C67B8}" destId="{16104359-FBD0-47D8-A57D-F3672942BEF1}" srcOrd="0" destOrd="0" presId="urn:microsoft.com/office/officeart/2005/8/layout/vList2"/>
    <dgm:cxn modelId="{5F76B6FC-18EB-468F-9353-86EEA011A891}" type="presOf" srcId="{9546D49D-43E5-45E5-9F57-B4D636A6E9C1}" destId="{44730DE8-EE78-40D3-9197-91096F48C31E}" srcOrd="0" destOrd="0" presId="urn:microsoft.com/office/officeart/2005/8/layout/vList2"/>
    <dgm:cxn modelId="{7F6E6DD6-7A5A-487E-9900-515B919516D2}" srcId="{BFC6DB0B-6701-4122-997A-45DFDD0C67B8}" destId="{9546D49D-43E5-45E5-9F57-B4D636A6E9C1}" srcOrd="0" destOrd="0" parTransId="{1FFF7264-9BD2-45D2-AE47-900CB964FD22}" sibTransId="{946D5617-8399-488B-9081-0F820762DDC1}"/>
    <dgm:cxn modelId="{52C6EB1D-1FF9-469D-A0D5-F7B8BC0112FF}" type="presParOf" srcId="{16104359-FBD0-47D8-A57D-F3672942BEF1}" destId="{44730DE8-EE78-40D3-9197-91096F48C31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C6DB0B-6701-4122-997A-45DFDD0C6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546D49D-43E5-45E5-9F57-B4D636A6E9C1}">
      <dgm:prSet phldrT="[Текст]" custT="1"/>
      <dgm:spPr>
        <a:solidFill>
          <a:schemeClr val="bg1">
            <a:lumMod val="85000"/>
          </a:schemeClr>
        </a:solidFill>
      </dgm:spPr>
      <dgm:t>
        <a:bodyPr/>
        <a:lstStyle/>
        <a:p>
          <a:r>
            <a:rPr lang="ru-RU" sz="2000" b="1" kern="1200" dirty="0" smtClean="0">
              <a:solidFill>
                <a:schemeClr val="tx1"/>
              </a:solidFill>
              <a:latin typeface="Verdana" pitchFamily="34" charset="0"/>
              <a:cs typeface="Times New Roman" pitchFamily="18" charset="0"/>
            </a:rPr>
            <a:t>Техническое оснащение ППЭ:</a:t>
          </a:r>
          <a:endPar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endParaRPr>
        </a:p>
      </dgm:t>
    </dgm:pt>
    <dgm:pt modelId="{1FFF7264-9BD2-45D2-AE47-900CB964FD22}" type="parTrans" cxnId="{7F6E6DD6-7A5A-487E-9900-515B919516D2}">
      <dgm:prSet/>
      <dgm:spPr/>
      <dgm:t>
        <a:bodyPr/>
        <a:lstStyle/>
        <a:p>
          <a:endParaRPr lang="ru-RU"/>
        </a:p>
      </dgm:t>
    </dgm:pt>
    <dgm:pt modelId="{946D5617-8399-488B-9081-0F820762DDC1}" type="sibTrans" cxnId="{7F6E6DD6-7A5A-487E-9900-515B919516D2}">
      <dgm:prSet/>
      <dgm:spPr/>
      <dgm:t>
        <a:bodyPr/>
        <a:lstStyle/>
        <a:p>
          <a:endParaRPr lang="ru-RU"/>
        </a:p>
      </dgm:t>
    </dgm:pt>
    <dgm:pt modelId="{16104359-FBD0-47D8-A57D-F3672942BEF1}" type="pres">
      <dgm:prSet presAssocID="{BFC6DB0B-6701-4122-997A-45DFDD0C67B8}" presName="linear" presStyleCnt="0">
        <dgm:presLayoutVars>
          <dgm:animLvl val="lvl"/>
          <dgm:resizeHandles val="exact"/>
        </dgm:presLayoutVars>
      </dgm:prSet>
      <dgm:spPr/>
      <dgm:t>
        <a:bodyPr/>
        <a:lstStyle/>
        <a:p>
          <a:endParaRPr lang="ru-RU"/>
        </a:p>
      </dgm:t>
    </dgm:pt>
    <dgm:pt modelId="{44730DE8-EE78-40D3-9197-91096F48C31E}" type="pres">
      <dgm:prSet presAssocID="{9546D49D-43E5-45E5-9F57-B4D636A6E9C1}" presName="parentText" presStyleLbl="node1" presStyleIdx="0" presStyleCnt="1" custLinFactNeighborX="-10743" custLinFactNeighborY="-3260">
        <dgm:presLayoutVars>
          <dgm:chMax val="0"/>
          <dgm:bulletEnabled val="1"/>
        </dgm:presLayoutVars>
      </dgm:prSet>
      <dgm:spPr/>
      <dgm:t>
        <a:bodyPr/>
        <a:lstStyle/>
        <a:p>
          <a:endParaRPr lang="ru-RU"/>
        </a:p>
      </dgm:t>
    </dgm:pt>
  </dgm:ptLst>
  <dgm:cxnLst>
    <dgm:cxn modelId="{B2552F1F-C06E-4FA7-B1C4-3D6916213D65}" type="presOf" srcId="{9546D49D-43E5-45E5-9F57-B4D636A6E9C1}" destId="{44730DE8-EE78-40D3-9197-91096F48C31E}" srcOrd="0" destOrd="0" presId="urn:microsoft.com/office/officeart/2005/8/layout/vList2"/>
    <dgm:cxn modelId="{7F6E6DD6-7A5A-487E-9900-515B919516D2}" srcId="{BFC6DB0B-6701-4122-997A-45DFDD0C67B8}" destId="{9546D49D-43E5-45E5-9F57-B4D636A6E9C1}" srcOrd="0" destOrd="0" parTransId="{1FFF7264-9BD2-45D2-AE47-900CB964FD22}" sibTransId="{946D5617-8399-488B-9081-0F820762DDC1}"/>
    <dgm:cxn modelId="{91FBCA7C-88F4-4128-86FC-61B081A229DA}" type="presOf" srcId="{BFC6DB0B-6701-4122-997A-45DFDD0C67B8}" destId="{16104359-FBD0-47D8-A57D-F3672942BEF1}" srcOrd="0" destOrd="0" presId="urn:microsoft.com/office/officeart/2005/8/layout/vList2"/>
    <dgm:cxn modelId="{824A6E8F-2C05-43C9-8A42-BCF796BEDFEE}" type="presParOf" srcId="{16104359-FBD0-47D8-A57D-F3672942BEF1}" destId="{44730DE8-EE78-40D3-9197-91096F48C31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50501E-42A2-496F-8BA4-6A75717728B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DCFC4E16-D5A6-47B7-A638-9A5635A9916F}">
      <dgm:prSet phldrT="[Текст]" custT="1">
        <dgm:style>
          <a:lnRef idx="3">
            <a:schemeClr val="lt1"/>
          </a:lnRef>
          <a:fillRef idx="1">
            <a:schemeClr val="accent1"/>
          </a:fillRef>
          <a:effectRef idx="1">
            <a:schemeClr val="accent1"/>
          </a:effectRef>
          <a:fontRef idx="minor">
            <a:schemeClr val="lt1"/>
          </a:fontRef>
        </dgm:style>
      </dgm:prSet>
      <dgm:spPr/>
      <dgm:t>
        <a:bodyPr lIns="0" rIns="0"/>
        <a:lstStyle/>
        <a:p>
          <a:r>
            <a:rPr lang="en-US" sz="2100" dirty="0" smtClean="0"/>
            <a:t>I</a:t>
          </a:r>
          <a:r>
            <a:rPr lang="ru-RU" sz="2100" dirty="0" smtClean="0"/>
            <a:t>.Техническая подготовка</a:t>
          </a:r>
          <a:endParaRPr lang="ru-RU" sz="2100" dirty="0"/>
        </a:p>
      </dgm:t>
    </dgm:pt>
    <dgm:pt modelId="{6B663F01-23B1-41CF-919A-E6918E3FEE2D}" type="parTrans" cxnId="{F060E63D-9F97-4059-9BA5-CFE59AF162C7}">
      <dgm:prSet/>
      <dgm:spPr/>
      <dgm:t>
        <a:bodyPr/>
        <a:lstStyle/>
        <a:p>
          <a:endParaRPr lang="ru-RU"/>
        </a:p>
      </dgm:t>
    </dgm:pt>
    <dgm:pt modelId="{045590DC-0BBC-4D1B-84DA-41A8842D9D89}" type="sibTrans" cxnId="{F060E63D-9F97-4059-9BA5-CFE59AF162C7}">
      <dgm:prSet/>
      <dgm:spPr/>
      <dgm:t>
        <a:bodyPr/>
        <a:lstStyle/>
        <a:p>
          <a:endParaRPr lang="ru-RU"/>
        </a:p>
      </dgm:t>
    </dgm:pt>
    <dgm:pt modelId="{0BCF2590-E737-45F5-8B17-1D7E57C10ACA}">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en-US" sz="2100" dirty="0" smtClean="0"/>
            <a:t>II. </a:t>
          </a:r>
          <a:r>
            <a:rPr lang="ru-RU" sz="2100" dirty="0" smtClean="0"/>
            <a:t>Контроль технической готовности</a:t>
          </a:r>
          <a:endParaRPr lang="ru-RU" sz="2100" dirty="0"/>
        </a:p>
      </dgm:t>
    </dgm:pt>
    <dgm:pt modelId="{DC6028DB-46A4-4F0B-92B4-515E66431846}" type="parTrans" cxnId="{06B624EE-A896-4E95-B9CE-E79F4EF39FD4}">
      <dgm:prSet/>
      <dgm:spPr/>
      <dgm:t>
        <a:bodyPr/>
        <a:lstStyle/>
        <a:p>
          <a:endParaRPr lang="ru-RU"/>
        </a:p>
      </dgm:t>
    </dgm:pt>
    <dgm:pt modelId="{70491C54-E9A9-463F-84BE-1D73E43BCF17}" type="sibTrans" cxnId="{06B624EE-A896-4E95-B9CE-E79F4EF39FD4}">
      <dgm:prSet/>
      <dgm:spPr/>
      <dgm:t>
        <a:bodyPr/>
        <a:lstStyle/>
        <a:p>
          <a:endParaRPr lang="ru-RU"/>
        </a:p>
      </dgm:t>
    </dgm:pt>
    <dgm:pt modelId="{BD9A0D7A-37E8-4EAB-A30E-E5A0B02993A1}">
      <dgm:prSet phldrT="[Текст]" custT="1">
        <dgm:style>
          <a:lnRef idx="3">
            <a:schemeClr val="lt1"/>
          </a:lnRef>
          <a:fillRef idx="1">
            <a:schemeClr val="accent1"/>
          </a:fillRef>
          <a:effectRef idx="1">
            <a:schemeClr val="accent1"/>
          </a:effectRef>
          <a:fontRef idx="minor">
            <a:schemeClr val="lt1"/>
          </a:fontRef>
        </dgm:style>
      </dgm:prSet>
      <dgm:spPr/>
      <dgm:t>
        <a:bodyPr lIns="72000" rIns="0"/>
        <a:lstStyle/>
        <a:p>
          <a:r>
            <a:rPr lang="en-US" sz="2100" dirty="0" smtClean="0"/>
            <a:t>III.</a:t>
          </a:r>
          <a:r>
            <a:rPr lang="ru-RU" sz="2100" dirty="0" smtClean="0"/>
            <a:t>Подготовка к печати</a:t>
          </a:r>
          <a:endParaRPr lang="ru-RU" sz="2100" dirty="0"/>
        </a:p>
      </dgm:t>
    </dgm:pt>
    <dgm:pt modelId="{60E86EAA-C328-4E26-BB32-D5E786F130CC}" type="parTrans" cxnId="{3B1DDBCE-945A-48A8-8468-C0BDC10BFFF0}">
      <dgm:prSet/>
      <dgm:spPr/>
      <dgm:t>
        <a:bodyPr/>
        <a:lstStyle/>
        <a:p>
          <a:endParaRPr lang="ru-RU"/>
        </a:p>
      </dgm:t>
    </dgm:pt>
    <dgm:pt modelId="{E7B00DB0-8B46-435C-8A41-61808E541BC6}" type="sibTrans" cxnId="{3B1DDBCE-945A-48A8-8468-C0BDC10BFFF0}">
      <dgm:prSet/>
      <dgm:spPr/>
      <dgm:t>
        <a:bodyPr/>
        <a:lstStyle/>
        <a:p>
          <a:endParaRPr lang="ru-RU"/>
        </a:p>
      </dgm:t>
    </dgm:pt>
    <dgm:pt modelId="{195DD8B8-3341-427B-96E7-098BBBFA0003}" type="pres">
      <dgm:prSet presAssocID="{0150501E-42A2-496F-8BA4-6A75717728B8}" presName="Name0" presStyleCnt="0">
        <dgm:presLayoutVars>
          <dgm:dir/>
          <dgm:animLvl val="lvl"/>
          <dgm:resizeHandles val="exact"/>
        </dgm:presLayoutVars>
      </dgm:prSet>
      <dgm:spPr/>
      <dgm:t>
        <a:bodyPr/>
        <a:lstStyle/>
        <a:p>
          <a:endParaRPr lang="ru-RU"/>
        </a:p>
      </dgm:t>
    </dgm:pt>
    <dgm:pt modelId="{DD49FCAE-BF41-49BC-AE66-BE6865274377}" type="pres">
      <dgm:prSet presAssocID="{DCFC4E16-D5A6-47B7-A638-9A5635A9916F}" presName="parTxOnly" presStyleLbl="node1" presStyleIdx="0" presStyleCnt="3">
        <dgm:presLayoutVars>
          <dgm:chMax val="0"/>
          <dgm:chPref val="0"/>
          <dgm:bulletEnabled val="1"/>
        </dgm:presLayoutVars>
      </dgm:prSet>
      <dgm:spPr/>
      <dgm:t>
        <a:bodyPr/>
        <a:lstStyle/>
        <a:p>
          <a:endParaRPr lang="ru-RU"/>
        </a:p>
      </dgm:t>
    </dgm:pt>
    <dgm:pt modelId="{FFCCB655-2033-4B4F-9A8D-F11EFCF14005}" type="pres">
      <dgm:prSet presAssocID="{045590DC-0BBC-4D1B-84DA-41A8842D9D89}" presName="parTxOnlySpace" presStyleCnt="0"/>
      <dgm:spPr/>
    </dgm:pt>
    <dgm:pt modelId="{6EA90A98-208F-4047-A4D2-2FF2D2D30D7A}" type="pres">
      <dgm:prSet presAssocID="{0BCF2590-E737-45F5-8B17-1D7E57C10ACA}" presName="parTxOnly" presStyleLbl="node1" presStyleIdx="1" presStyleCnt="3">
        <dgm:presLayoutVars>
          <dgm:chMax val="0"/>
          <dgm:chPref val="0"/>
          <dgm:bulletEnabled val="1"/>
        </dgm:presLayoutVars>
      </dgm:prSet>
      <dgm:spPr/>
      <dgm:t>
        <a:bodyPr/>
        <a:lstStyle/>
        <a:p>
          <a:endParaRPr lang="ru-RU"/>
        </a:p>
      </dgm:t>
    </dgm:pt>
    <dgm:pt modelId="{7C65E01F-817D-4C1F-83D5-0757148DFA3A}" type="pres">
      <dgm:prSet presAssocID="{70491C54-E9A9-463F-84BE-1D73E43BCF17}" presName="parTxOnlySpace" presStyleCnt="0"/>
      <dgm:spPr/>
    </dgm:pt>
    <dgm:pt modelId="{676784D6-B9A0-4510-A81F-C30A28DAE71B}" type="pres">
      <dgm:prSet presAssocID="{BD9A0D7A-37E8-4EAB-A30E-E5A0B02993A1}" presName="parTxOnly" presStyleLbl="node1" presStyleIdx="2" presStyleCnt="3">
        <dgm:presLayoutVars>
          <dgm:chMax val="0"/>
          <dgm:chPref val="0"/>
          <dgm:bulletEnabled val="1"/>
        </dgm:presLayoutVars>
      </dgm:prSet>
      <dgm:spPr/>
      <dgm:t>
        <a:bodyPr/>
        <a:lstStyle/>
        <a:p>
          <a:endParaRPr lang="ru-RU"/>
        </a:p>
      </dgm:t>
    </dgm:pt>
  </dgm:ptLst>
  <dgm:cxnLst>
    <dgm:cxn modelId="{3B1DDBCE-945A-48A8-8468-C0BDC10BFFF0}" srcId="{0150501E-42A2-496F-8BA4-6A75717728B8}" destId="{BD9A0D7A-37E8-4EAB-A30E-E5A0B02993A1}" srcOrd="2" destOrd="0" parTransId="{60E86EAA-C328-4E26-BB32-D5E786F130CC}" sibTransId="{E7B00DB0-8B46-435C-8A41-61808E541BC6}"/>
    <dgm:cxn modelId="{06B624EE-A896-4E95-B9CE-E79F4EF39FD4}" srcId="{0150501E-42A2-496F-8BA4-6A75717728B8}" destId="{0BCF2590-E737-45F5-8B17-1D7E57C10ACA}" srcOrd="1" destOrd="0" parTransId="{DC6028DB-46A4-4F0B-92B4-515E66431846}" sibTransId="{70491C54-E9A9-463F-84BE-1D73E43BCF17}"/>
    <dgm:cxn modelId="{FDC070DA-E470-4833-98E3-8E8B33983B75}" type="presOf" srcId="{0150501E-42A2-496F-8BA4-6A75717728B8}" destId="{195DD8B8-3341-427B-96E7-098BBBFA0003}" srcOrd="0" destOrd="0" presId="urn:microsoft.com/office/officeart/2005/8/layout/chevron1"/>
    <dgm:cxn modelId="{10047C98-2709-47C1-B915-9170C21871BD}" type="presOf" srcId="{0BCF2590-E737-45F5-8B17-1D7E57C10ACA}" destId="{6EA90A98-208F-4047-A4D2-2FF2D2D30D7A}" srcOrd="0" destOrd="0" presId="urn:microsoft.com/office/officeart/2005/8/layout/chevron1"/>
    <dgm:cxn modelId="{B2BD47D0-0EB7-49E9-A558-E7F0353465C6}" type="presOf" srcId="{DCFC4E16-D5A6-47B7-A638-9A5635A9916F}" destId="{DD49FCAE-BF41-49BC-AE66-BE6865274377}" srcOrd="0" destOrd="0" presId="urn:microsoft.com/office/officeart/2005/8/layout/chevron1"/>
    <dgm:cxn modelId="{F060E63D-9F97-4059-9BA5-CFE59AF162C7}" srcId="{0150501E-42A2-496F-8BA4-6A75717728B8}" destId="{DCFC4E16-D5A6-47B7-A638-9A5635A9916F}" srcOrd="0" destOrd="0" parTransId="{6B663F01-23B1-41CF-919A-E6918E3FEE2D}" sibTransId="{045590DC-0BBC-4D1B-84DA-41A8842D9D89}"/>
    <dgm:cxn modelId="{296625B1-BD9E-4CC5-A51B-0DF3F7466B2C}" type="presOf" srcId="{BD9A0D7A-37E8-4EAB-A30E-E5A0B02993A1}" destId="{676784D6-B9A0-4510-A81F-C30A28DAE71B}" srcOrd="0" destOrd="0" presId="urn:microsoft.com/office/officeart/2005/8/layout/chevron1"/>
    <dgm:cxn modelId="{FA6C2848-EE91-4FC0-A579-F92E6E91AC55}" type="presParOf" srcId="{195DD8B8-3341-427B-96E7-098BBBFA0003}" destId="{DD49FCAE-BF41-49BC-AE66-BE6865274377}" srcOrd="0" destOrd="0" presId="urn:microsoft.com/office/officeart/2005/8/layout/chevron1"/>
    <dgm:cxn modelId="{481B40F0-1B12-4F28-82BB-43F0CBA5EA92}" type="presParOf" srcId="{195DD8B8-3341-427B-96E7-098BBBFA0003}" destId="{FFCCB655-2033-4B4F-9A8D-F11EFCF14005}" srcOrd="1" destOrd="0" presId="urn:microsoft.com/office/officeart/2005/8/layout/chevron1"/>
    <dgm:cxn modelId="{CFCF4A03-AA77-4E55-A56C-CE4F18285D3F}" type="presParOf" srcId="{195DD8B8-3341-427B-96E7-098BBBFA0003}" destId="{6EA90A98-208F-4047-A4D2-2FF2D2D30D7A}" srcOrd="2" destOrd="0" presId="urn:microsoft.com/office/officeart/2005/8/layout/chevron1"/>
    <dgm:cxn modelId="{FC582443-5FAE-4C76-942A-45A9DF519207}" type="presParOf" srcId="{195DD8B8-3341-427B-96E7-098BBBFA0003}" destId="{7C65E01F-817D-4C1F-83D5-0757148DFA3A}" srcOrd="3" destOrd="0" presId="urn:microsoft.com/office/officeart/2005/8/layout/chevron1"/>
    <dgm:cxn modelId="{EEEAE001-D02F-4240-B6D5-3FDF30346613}" type="presParOf" srcId="{195DD8B8-3341-427B-96E7-098BBBFA0003}" destId="{676784D6-B9A0-4510-A81F-C30A28DAE7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0501E-42A2-496F-8BA4-6A75717728B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DCFC4E16-D5A6-47B7-A638-9A5635A9916F}">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en-US" sz="2100" dirty="0" smtClean="0"/>
            <a:t>IV. </a:t>
          </a:r>
          <a:r>
            <a:rPr lang="ru-RU" sz="2100" dirty="0" smtClean="0"/>
            <a:t>Основная печать КИМ</a:t>
          </a:r>
          <a:endParaRPr lang="ru-RU" sz="2100" dirty="0"/>
        </a:p>
      </dgm:t>
    </dgm:pt>
    <dgm:pt modelId="{6B663F01-23B1-41CF-919A-E6918E3FEE2D}" type="parTrans" cxnId="{F060E63D-9F97-4059-9BA5-CFE59AF162C7}">
      <dgm:prSet/>
      <dgm:spPr/>
      <dgm:t>
        <a:bodyPr/>
        <a:lstStyle/>
        <a:p>
          <a:endParaRPr lang="ru-RU"/>
        </a:p>
      </dgm:t>
    </dgm:pt>
    <dgm:pt modelId="{045590DC-0BBC-4D1B-84DA-41A8842D9D89}" type="sibTrans" cxnId="{F060E63D-9F97-4059-9BA5-CFE59AF162C7}">
      <dgm:prSet/>
      <dgm:spPr/>
      <dgm:t>
        <a:bodyPr/>
        <a:lstStyle/>
        <a:p>
          <a:endParaRPr lang="ru-RU"/>
        </a:p>
      </dgm:t>
    </dgm:pt>
    <dgm:pt modelId="{0BCF2590-E737-45F5-8B17-1D7E57C10ACA}">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en-US" sz="2100" dirty="0" smtClean="0"/>
            <a:t>V.</a:t>
          </a:r>
          <a:r>
            <a:rPr lang="ru-RU" sz="2100" dirty="0" smtClean="0"/>
            <a:t>Дополни-тельная печать КИМ</a:t>
          </a:r>
          <a:endParaRPr lang="ru-RU" sz="2100" dirty="0"/>
        </a:p>
      </dgm:t>
    </dgm:pt>
    <dgm:pt modelId="{DC6028DB-46A4-4F0B-92B4-515E66431846}" type="parTrans" cxnId="{06B624EE-A896-4E95-B9CE-E79F4EF39FD4}">
      <dgm:prSet/>
      <dgm:spPr/>
      <dgm:t>
        <a:bodyPr/>
        <a:lstStyle/>
        <a:p>
          <a:endParaRPr lang="ru-RU"/>
        </a:p>
      </dgm:t>
    </dgm:pt>
    <dgm:pt modelId="{70491C54-E9A9-463F-84BE-1D73E43BCF17}" type="sibTrans" cxnId="{06B624EE-A896-4E95-B9CE-E79F4EF39FD4}">
      <dgm:prSet/>
      <dgm:spPr/>
      <dgm:t>
        <a:bodyPr/>
        <a:lstStyle/>
        <a:p>
          <a:endParaRPr lang="ru-RU"/>
        </a:p>
      </dgm:t>
    </dgm:pt>
    <dgm:pt modelId="{BD9A0D7A-37E8-4EAB-A30E-E5A0B02993A1}">
      <dgm:prSet phldrT="[Текст]" custT="1">
        <dgm:style>
          <a:lnRef idx="3">
            <a:schemeClr val="lt1"/>
          </a:lnRef>
          <a:fillRef idx="1">
            <a:schemeClr val="accent1"/>
          </a:fillRef>
          <a:effectRef idx="1">
            <a:schemeClr val="accent1"/>
          </a:effectRef>
          <a:fontRef idx="minor">
            <a:schemeClr val="lt1"/>
          </a:fontRef>
        </dgm:style>
      </dgm:prSet>
      <dgm:spPr/>
      <dgm:t>
        <a:bodyPr lIns="0" rIns="0"/>
        <a:lstStyle/>
        <a:p>
          <a:r>
            <a:rPr lang="en-US" sz="2100" dirty="0" smtClean="0"/>
            <a:t>VI.</a:t>
          </a:r>
          <a:r>
            <a:rPr lang="ru-RU" sz="2100" dirty="0" smtClean="0"/>
            <a:t>Завершение экзамена</a:t>
          </a:r>
          <a:endParaRPr lang="ru-RU" sz="2100" dirty="0"/>
        </a:p>
      </dgm:t>
    </dgm:pt>
    <dgm:pt modelId="{60E86EAA-C328-4E26-BB32-D5E786F130CC}" type="parTrans" cxnId="{3B1DDBCE-945A-48A8-8468-C0BDC10BFFF0}">
      <dgm:prSet/>
      <dgm:spPr/>
      <dgm:t>
        <a:bodyPr/>
        <a:lstStyle/>
        <a:p>
          <a:endParaRPr lang="ru-RU"/>
        </a:p>
      </dgm:t>
    </dgm:pt>
    <dgm:pt modelId="{E7B00DB0-8B46-435C-8A41-61808E541BC6}" type="sibTrans" cxnId="{3B1DDBCE-945A-48A8-8468-C0BDC10BFFF0}">
      <dgm:prSet/>
      <dgm:spPr/>
      <dgm:t>
        <a:bodyPr/>
        <a:lstStyle/>
        <a:p>
          <a:endParaRPr lang="ru-RU"/>
        </a:p>
      </dgm:t>
    </dgm:pt>
    <dgm:pt modelId="{195DD8B8-3341-427B-96E7-098BBBFA0003}" type="pres">
      <dgm:prSet presAssocID="{0150501E-42A2-496F-8BA4-6A75717728B8}" presName="Name0" presStyleCnt="0">
        <dgm:presLayoutVars>
          <dgm:dir/>
          <dgm:animLvl val="lvl"/>
          <dgm:resizeHandles val="exact"/>
        </dgm:presLayoutVars>
      </dgm:prSet>
      <dgm:spPr/>
      <dgm:t>
        <a:bodyPr/>
        <a:lstStyle/>
        <a:p>
          <a:endParaRPr lang="ru-RU"/>
        </a:p>
      </dgm:t>
    </dgm:pt>
    <dgm:pt modelId="{DD49FCAE-BF41-49BC-AE66-BE6865274377}" type="pres">
      <dgm:prSet presAssocID="{DCFC4E16-D5A6-47B7-A638-9A5635A9916F}" presName="parTxOnly" presStyleLbl="node1" presStyleIdx="0" presStyleCnt="3">
        <dgm:presLayoutVars>
          <dgm:chMax val="0"/>
          <dgm:chPref val="0"/>
          <dgm:bulletEnabled val="1"/>
        </dgm:presLayoutVars>
      </dgm:prSet>
      <dgm:spPr/>
      <dgm:t>
        <a:bodyPr/>
        <a:lstStyle/>
        <a:p>
          <a:endParaRPr lang="ru-RU"/>
        </a:p>
      </dgm:t>
    </dgm:pt>
    <dgm:pt modelId="{FFCCB655-2033-4B4F-9A8D-F11EFCF14005}" type="pres">
      <dgm:prSet presAssocID="{045590DC-0BBC-4D1B-84DA-41A8842D9D89}" presName="parTxOnlySpace" presStyleCnt="0"/>
      <dgm:spPr/>
    </dgm:pt>
    <dgm:pt modelId="{6EA90A98-208F-4047-A4D2-2FF2D2D30D7A}" type="pres">
      <dgm:prSet presAssocID="{0BCF2590-E737-45F5-8B17-1D7E57C10ACA}" presName="parTxOnly" presStyleLbl="node1" presStyleIdx="1" presStyleCnt="3">
        <dgm:presLayoutVars>
          <dgm:chMax val="0"/>
          <dgm:chPref val="0"/>
          <dgm:bulletEnabled val="1"/>
        </dgm:presLayoutVars>
      </dgm:prSet>
      <dgm:spPr/>
      <dgm:t>
        <a:bodyPr/>
        <a:lstStyle/>
        <a:p>
          <a:endParaRPr lang="ru-RU"/>
        </a:p>
      </dgm:t>
    </dgm:pt>
    <dgm:pt modelId="{7C65E01F-817D-4C1F-83D5-0757148DFA3A}" type="pres">
      <dgm:prSet presAssocID="{70491C54-E9A9-463F-84BE-1D73E43BCF17}" presName="parTxOnlySpace" presStyleCnt="0"/>
      <dgm:spPr/>
    </dgm:pt>
    <dgm:pt modelId="{676784D6-B9A0-4510-A81F-C30A28DAE71B}" type="pres">
      <dgm:prSet presAssocID="{BD9A0D7A-37E8-4EAB-A30E-E5A0B02993A1}" presName="parTxOnly" presStyleLbl="node1" presStyleIdx="2" presStyleCnt="3">
        <dgm:presLayoutVars>
          <dgm:chMax val="0"/>
          <dgm:chPref val="0"/>
          <dgm:bulletEnabled val="1"/>
        </dgm:presLayoutVars>
      </dgm:prSet>
      <dgm:spPr/>
      <dgm:t>
        <a:bodyPr/>
        <a:lstStyle/>
        <a:p>
          <a:endParaRPr lang="ru-RU"/>
        </a:p>
      </dgm:t>
    </dgm:pt>
  </dgm:ptLst>
  <dgm:cxnLst>
    <dgm:cxn modelId="{3B1DDBCE-945A-48A8-8468-C0BDC10BFFF0}" srcId="{0150501E-42A2-496F-8BA4-6A75717728B8}" destId="{BD9A0D7A-37E8-4EAB-A30E-E5A0B02993A1}" srcOrd="2" destOrd="0" parTransId="{60E86EAA-C328-4E26-BB32-D5E786F130CC}" sibTransId="{E7B00DB0-8B46-435C-8A41-61808E541BC6}"/>
    <dgm:cxn modelId="{9E330D9B-B43E-4743-AC0F-4ACA06EED9E1}" type="presOf" srcId="{0BCF2590-E737-45F5-8B17-1D7E57C10ACA}" destId="{6EA90A98-208F-4047-A4D2-2FF2D2D30D7A}" srcOrd="0" destOrd="0" presId="urn:microsoft.com/office/officeart/2005/8/layout/chevron1"/>
    <dgm:cxn modelId="{06B624EE-A896-4E95-B9CE-E79F4EF39FD4}" srcId="{0150501E-42A2-496F-8BA4-6A75717728B8}" destId="{0BCF2590-E737-45F5-8B17-1D7E57C10ACA}" srcOrd="1" destOrd="0" parTransId="{DC6028DB-46A4-4F0B-92B4-515E66431846}" sibTransId="{70491C54-E9A9-463F-84BE-1D73E43BCF17}"/>
    <dgm:cxn modelId="{72FB9BC7-1F3B-45C5-925D-1D334449048F}" type="presOf" srcId="{0150501E-42A2-496F-8BA4-6A75717728B8}" destId="{195DD8B8-3341-427B-96E7-098BBBFA0003}" srcOrd="0" destOrd="0" presId="urn:microsoft.com/office/officeart/2005/8/layout/chevron1"/>
    <dgm:cxn modelId="{CAC5C084-5CD3-444D-9117-5592E52D2930}" type="presOf" srcId="{BD9A0D7A-37E8-4EAB-A30E-E5A0B02993A1}" destId="{676784D6-B9A0-4510-A81F-C30A28DAE71B}" srcOrd="0" destOrd="0" presId="urn:microsoft.com/office/officeart/2005/8/layout/chevron1"/>
    <dgm:cxn modelId="{F060E63D-9F97-4059-9BA5-CFE59AF162C7}" srcId="{0150501E-42A2-496F-8BA4-6A75717728B8}" destId="{DCFC4E16-D5A6-47B7-A638-9A5635A9916F}" srcOrd="0" destOrd="0" parTransId="{6B663F01-23B1-41CF-919A-E6918E3FEE2D}" sibTransId="{045590DC-0BBC-4D1B-84DA-41A8842D9D89}"/>
    <dgm:cxn modelId="{67F77EA4-5325-4E6F-AA50-F0D3DBD60924}" type="presOf" srcId="{DCFC4E16-D5A6-47B7-A638-9A5635A9916F}" destId="{DD49FCAE-BF41-49BC-AE66-BE6865274377}" srcOrd="0" destOrd="0" presId="urn:microsoft.com/office/officeart/2005/8/layout/chevron1"/>
    <dgm:cxn modelId="{86297EF1-66C1-4E3A-B877-B7484C67741A}" type="presParOf" srcId="{195DD8B8-3341-427B-96E7-098BBBFA0003}" destId="{DD49FCAE-BF41-49BC-AE66-BE6865274377}" srcOrd="0" destOrd="0" presId="urn:microsoft.com/office/officeart/2005/8/layout/chevron1"/>
    <dgm:cxn modelId="{F2A69DD9-8FB9-4C72-B248-E1F8AD303022}" type="presParOf" srcId="{195DD8B8-3341-427B-96E7-098BBBFA0003}" destId="{FFCCB655-2033-4B4F-9A8D-F11EFCF14005}" srcOrd="1" destOrd="0" presId="urn:microsoft.com/office/officeart/2005/8/layout/chevron1"/>
    <dgm:cxn modelId="{E96F0C7C-1E64-4D70-8E5B-53E407EEC446}" type="presParOf" srcId="{195DD8B8-3341-427B-96E7-098BBBFA0003}" destId="{6EA90A98-208F-4047-A4D2-2FF2D2D30D7A}" srcOrd="2" destOrd="0" presId="urn:microsoft.com/office/officeart/2005/8/layout/chevron1"/>
    <dgm:cxn modelId="{46219A04-D9D7-41C9-86A9-81DE5BCD2E59}" type="presParOf" srcId="{195DD8B8-3341-427B-96E7-098BBBFA0003}" destId="{7C65E01F-817D-4C1F-83D5-0757148DFA3A}" srcOrd="3" destOrd="0" presId="urn:microsoft.com/office/officeart/2005/8/layout/chevron1"/>
    <dgm:cxn modelId="{1F358648-2498-4D87-96B0-1BF1A344BBB0}" type="presParOf" srcId="{195DD8B8-3341-427B-96E7-098BBBFA0003}" destId="{676784D6-B9A0-4510-A81F-C30A28DAE7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30DE8-EE78-40D3-9197-91096F48C31E}">
      <dsp:nvSpPr>
        <dsp:cNvPr id="0" name=""/>
        <dsp:cNvSpPr/>
      </dsp:nvSpPr>
      <dsp:spPr>
        <a:xfrm>
          <a:off x="0" y="0"/>
          <a:ext cx="4860031" cy="50346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Основные</a:t>
          </a:r>
          <a:r>
            <a:rPr lang="ru-RU" altLang="ru-RU" sz="2000" b="1" kern="1200" dirty="0" smtClean="0">
              <a:solidFill>
                <a:schemeClr val="bg1"/>
              </a:solidFill>
              <a:latin typeface="Calibri" pitchFamily="34" charset="0"/>
              <a:ea typeface="Calibri" pitchFamily="34" charset="0"/>
              <a:cs typeface="Calibri" pitchFamily="34" charset="0"/>
            </a:rPr>
            <a:t> </a:t>
          </a: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технологические решения:</a:t>
          </a:r>
        </a:p>
      </dsp:txBody>
      <dsp:txXfrm>
        <a:off x="24577" y="24577"/>
        <a:ext cx="4810877" cy="454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30DE8-EE78-40D3-9197-91096F48C31E}">
      <dsp:nvSpPr>
        <dsp:cNvPr id="0" name=""/>
        <dsp:cNvSpPr/>
      </dsp:nvSpPr>
      <dsp:spPr>
        <a:xfrm>
          <a:off x="0" y="0"/>
          <a:ext cx="4860031" cy="50346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Основные</a:t>
          </a:r>
          <a:r>
            <a:rPr lang="ru-RU" altLang="ru-RU" sz="2000" b="1" kern="1200" dirty="0" smtClean="0">
              <a:solidFill>
                <a:schemeClr val="bg1"/>
              </a:solidFill>
              <a:latin typeface="Calibri" pitchFamily="34" charset="0"/>
              <a:ea typeface="Calibri" pitchFamily="34" charset="0"/>
              <a:cs typeface="Calibri" pitchFamily="34" charset="0"/>
            </a:rPr>
            <a:t> </a:t>
          </a:r>
          <a:r>
            <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rPr>
            <a:t>технологические решения:</a:t>
          </a:r>
        </a:p>
      </dsp:txBody>
      <dsp:txXfrm>
        <a:off x="24577" y="24577"/>
        <a:ext cx="4810877" cy="454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30DE8-EE78-40D3-9197-91096F48C31E}">
      <dsp:nvSpPr>
        <dsp:cNvPr id="0" name=""/>
        <dsp:cNvSpPr/>
      </dsp:nvSpPr>
      <dsp:spPr>
        <a:xfrm>
          <a:off x="0" y="0"/>
          <a:ext cx="4860031" cy="48671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Verdana" pitchFamily="34" charset="0"/>
              <a:cs typeface="Times New Roman" pitchFamily="18" charset="0"/>
            </a:rPr>
            <a:t>Техническое оснащение ППЭ:</a:t>
          </a:r>
          <a:endParaRPr kumimoji="0" lang="ru-RU" altLang="ru-RU" sz="2000" b="1" i="0" u="none" strike="noStrike" kern="1200" cap="none" normalizeH="0" baseline="0" dirty="0" smtClean="0">
            <a:ln>
              <a:noFill/>
            </a:ln>
            <a:solidFill>
              <a:schemeClr val="tx1"/>
            </a:solidFill>
            <a:effectLst/>
            <a:latin typeface="Cambria" pitchFamily="18" charset="0"/>
            <a:ea typeface="Times New Roman" pitchFamily="18" charset="0"/>
            <a:cs typeface="+mn-cs"/>
          </a:endParaRPr>
        </a:p>
      </dsp:txBody>
      <dsp:txXfrm>
        <a:off x="23760" y="23760"/>
        <a:ext cx="4812511" cy="439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0.82467</cdr:x>
      <cdr:y>0.89637</cdr:y>
    </cdr:from>
    <cdr:to>
      <cdr:x>0.94306</cdr:x>
      <cdr:y>0.95233</cdr:y>
    </cdr:to>
    <cdr:sp macro="" textlink="">
      <cdr:nvSpPr>
        <cdr:cNvPr id="2" name="Text Box 3"/>
        <cdr:cNvSpPr txBox="1">
          <a:spLocks xmlns:a="http://schemas.openxmlformats.org/drawingml/2006/main" noChangeArrowheads="1"/>
        </cdr:cNvSpPr>
      </cdr:nvSpPr>
      <cdr:spPr bwMode="auto">
        <a:xfrm xmlns:a="http://schemas.openxmlformats.org/drawingml/2006/main">
          <a:off x="9029355" y="4930710"/>
          <a:ext cx="1296144" cy="307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ct val="50000"/>
            </a:spcBef>
          </a:pPr>
          <a:r>
            <a:rPr lang="ru-RU" sz="1400" dirty="0" smtClean="0"/>
            <a:t>200</a:t>
          </a:r>
          <a:endParaRPr lang="ru-RU"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5814B-C37D-41B9-AF88-511717DEFF8B}" type="datetimeFigureOut">
              <a:rPr lang="ru-RU" smtClean="0"/>
              <a:pPr/>
              <a:t>19.11.2014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56E0D-BAD0-4859-A252-72D660FBB61A}" type="slidenum">
              <a:rPr lang="ru-RU" smtClean="0"/>
              <a:pPr/>
              <a:t>‹#›</a:t>
            </a:fld>
            <a:endParaRPr lang="ru-RU"/>
          </a:p>
        </p:txBody>
      </p:sp>
    </p:spTree>
    <p:extLst>
      <p:ext uri="{BB962C8B-B14F-4D97-AF65-F5344CB8AC3E}">
        <p14:creationId xmlns:p14="http://schemas.microsoft.com/office/powerpoint/2010/main" val="108177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3EB85C-B3D7-4606-83CF-7CC3FD9808FE}" type="slidenum">
              <a:rPr lang="ru-RU" smtClean="0"/>
              <a:pPr/>
              <a:t>6</a:t>
            </a:fld>
            <a:endParaRPr lang="ru-RU"/>
          </a:p>
        </p:txBody>
      </p:sp>
    </p:spTree>
    <p:extLst>
      <p:ext uri="{BB962C8B-B14F-4D97-AF65-F5344CB8AC3E}">
        <p14:creationId xmlns:p14="http://schemas.microsoft.com/office/powerpoint/2010/main" val="413577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593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610A5B-78C8-4F91-BC82-F4B1F3E5F0B9}" type="slidenum">
              <a:rPr lang="ru-RU">
                <a:solidFill>
                  <a:prstClr val="black"/>
                </a:solidFill>
              </a:rPr>
              <a:pPr>
                <a:defRPr/>
              </a:pPr>
              <a:t>18</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4DF97F-8C1D-4623-A753-7FE4400D188C}"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F1CD68-7EF5-4EDC-9F46-E74CD5D2D7D5}"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После ответа у участника есть возможность прослушать свою аудиозапись</a:t>
            </a:r>
          </a:p>
          <a:p>
            <a:pPr eaLnBrk="1" hangingPunct="1">
              <a:spcBef>
                <a:spcPct val="0"/>
              </a:spcBef>
            </a:pPr>
            <a:endParaRPr lang="ru-RU" smtClean="0"/>
          </a:p>
          <a:p>
            <a:pPr eaLnBrk="1" hangingPunct="1">
              <a:spcBef>
                <a:spcPct val="0"/>
              </a:spcBef>
            </a:pPr>
            <a:r>
              <a:rPr lang="ru-RU" smtClean="0"/>
              <a:t>Подготовка к ответу выполняется в минимальном объёме непосредственно при сдаче экзамена (перед ответом на каждое задание), время подготовки и записи ответа контролируется средствами программного обеспечения;</a:t>
            </a:r>
          </a:p>
          <a:p>
            <a:pPr eaLnBrk="1" hangingPunct="1">
              <a:spcBef>
                <a:spcPct val="0"/>
              </a:spcBef>
            </a:pPr>
            <a:endParaRPr lang="ru-RU" smtClean="0"/>
          </a:p>
          <a:p>
            <a:pPr eaLnBrk="1" hangingPunct="1">
              <a:spcBef>
                <a:spcPct val="0"/>
              </a:spcBef>
            </a:pPr>
            <a:endParaRPr lang="ru-RU" smtClean="0"/>
          </a:p>
        </p:txBody>
      </p:sp>
      <p:sp>
        <p:nvSpPr>
          <p:cNvPr id="45060"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F1844D1-C1A2-439E-B11B-43B0ABEA6B49}"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Особенности состава экзаменационных материалов?</a:t>
            </a:r>
          </a:p>
          <a:p>
            <a:pPr eaLnBrk="1" hangingPunct="1">
              <a:spcBef>
                <a:spcPct val="0"/>
              </a:spcBef>
            </a:pPr>
            <a:endParaRPr lang="ru-RU" smtClean="0"/>
          </a:p>
          <a:p>
            <a:pPr eaLnBrk="1" hangingPunct="1">
              <a:spcBef>
                <a:spcPct val="0"/>
              </a:spcBef>
            </a:pPr>
            <a:r>
              <a:rPr lang="ru-RU" smtClean="0"/>
              <a:t>Нарисовать 5 конвертов ИК?</a:t>
            </a:r>
          </a:p>
        </p:txBody>
      </p:sp>
      <p:sp>
        <p:nvSpPr>
          <p:cNvPr id="4608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A23C33-CEDA-4ADC-8D29-37F8D7B2CE93}"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Вернуть старый вид слайдам? Или наоборот удалить все ненужные действия?</a:t>
            </a:r>
          </a:p>
        </p:txBody>
      </p:sp>
      <p:sp>
        <p:nvSpPr>
          <p:cNvPr id="5120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D6A55C-9E47-4DDA-BEF7-8F590DEB7B1E}"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Вернуть старый вид слайдам? Или наоборот удалить все ненужные действия?</a:t>
            </a:r>
          </a:p>
          <a:p>
            <a:pPr eaLnBrk="1" hangingPunct="1">
              <a:spcBef>
                <a:spcPct val="0"/>
              </a:spcBef>
            </a:pPr>
            <a:endParaRPr lang="ru-RU" smtClean="0"/>
          </a:p>
          <a:p>
            <a:pPr eaLnBrk="1" hangingPunct="1">
              <a:spcBef>
                <a:spcPct val="0"/>
              </a:spcBef>
            </a:pPr>
            <a:r>
              <a:rPr lang="ru-RU" smtClean="0"/>
              <a:t>Подрисовать мониторы участникам?</a:t>
            </a:r>
          </a:p>
          <a:p>
            <a:pPr eaLnBrk="1" hangingPunct="1">
              <a:spcBef>
                <a:spcPct val="0"/>
              </a:spcBef>
            </a:pPr>
            <a:endParaRPr lang="ru-RU" smtClean="0"/>
          </a:p>
        </p:txBody>
      </p:sp>
      <p:sp>
        <p:nvSpPr>
          <p:cNvPr id="52228"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433649-47F3-474F-9731-DE95672EE84E}"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27</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EB85C-B3D7-4606-83CF-7CC3FD9808FE}" type="slidenum">
              <a:rPr lang="ru-RU" smtClean="0"/>
              <a:pPr/>
              <a:t>35</a:t>
            </a:fld>
            <a:endParaRPr lang="ru-RU"/>
          </a:p>
        </p:txBody>
      </p:sp>
    </p:spTree>
    <p:extLst>
      <p:ext uri="{BB962C8B-B14F-4D97-AF65-F5344CB8AC3E}">
        <p14:creationId xmlns:p14="http://schemas.microsoft.com/office/powerpoint/2010/main" val="58648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8</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p:spPr>
        <p:txBody>
          <a:bodyPr/>
          <a:lstStyle/>
          <a:p>
            <a:r>
              <a:rPr lang="ru-RU" altLang="ru-RU" dirty="0" smtClean="0"/>
              <a:t>Изменения от Котовой</a:t>
            </a:r>
          </a:p>
          <a:p>
            <a:r>
              <a:rPr lang="ru-RU" altLang="ru-RU" dirty="0" smtClean="0"/>
              <a:t> (тут можно сделать реверанс в сторону горячей линии ОП, которая который год отвечает на вопросы, что делать, если номер паспорта не записал (а надо было по инструкции) или ответы через запятую написал, а надо было без)</a:t>
            </a:r>
          </a:p>
          <a:p>
            <a:endParaRPr lang="ru-RU" altLang="ru-RU" dirty="0" smtClean="0"/>
          </a:p>
        </p:txBody>
      </p:sp>
      <p:sp>
        <p:nvSpPr>
          <p:cNvPr id="20484" name="Номер слайда 3"/>
          <p:cNvSpPr>
            <a:spLocks noGrp="1"/>
          </p:cNvSpPr>
          <p:nvPr>
            <p:ph type="sldNum" sz="quarter" idx="5"/>
          </p:nvPr>
        </p:nvSpPr>
        <p:spPr>
          <a:noFill/>
          <a:ln>
            <a:miter lim="800000"/>
            <a:headEnd/>
            <a:tailEnd/>
          </a:ln>
        </p:spPr>
        <p:txBody>
          <a:bodyPr/>
          <a:lstStyle/>
          <a:p>
            <a:fld id="{89F43547-6DF6-40D5-A35C-218CFCFC81EB}" type="slidenum">
              <a:rPr lang="ru-RU" altLang="ru-RU" smtClean="0"/>
              <a:pPr/>
              <a:t>36</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ю</a:t>
            </a:r>
            <a:endParaRPr lang="ru-RU" dirty="0"/>
          </a:p>
        </p:txBody>
      </p:sp>
      <p:sp>
        <p:nvSpPr>
          <p:cNvPr id="4" name="Номер слайда 3"/>
          <p:cNvSpPr>
            <a:spLocks noGrp="1"/>
          </p:cNvSpPr>
          <p:nvPr>
            <p:ph type="sldNum" sz="quarter" idx="10"/>
          </p:nvPr>
        </p:nvSpPr>
        <p:spPr/>
        <p:txBody>
          <a:bodyPr/>
          <a:lstStyle/>
          <a:p>
            <a:fld id="{73F73EDE-918F-4FFD-9C25-A62CEB399AA7}" type="slidenum">
              <a:rPr lang="ru-RU" smtClean="0"/>
              <a:pPr/>
              <a:t>15</a:t>
            </a:fld>
            <a:endParaRPr lang="ru-RU"/>
          </a:p>
        </p:txBody>
      </p:sp>
    </p:spTree>
    <p:extLst>
      <p:ext uri="{BB962C8B-B14F-4D97-AF65-F5344CB8AC3E}">
        <p14:creationId xmlns:p14="http://schemas.microsoft.com/office/powerpoint/2010/main" val="209920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06" indent="-285733" eaLnBrk="0" hangingPunct="0">
              <a:defRPr sz="2400">
                <a:solidFill>
                  <a:schemeClr val="tx1"/>
                </a:solidFill>
                <a:latin typeface="Times New Roman" pitchFamily="18" charset="0"/>
              </a:defRPr>
            </a:lvl2pPr>
            <a:lvl3pPr marL="1142932" indent="-228586" eaLnBrk="0" hangingPunct="0">
              <a:defRPr sz="2400">
                <a:solidFill>
                  <a:schemeClr val="tx1"/>
                </a:solidFill>
                <a:latin typeface="Times New Roman" pitchFamily="18" charset="0"/>
              </a:defRPr>
            </a:lvl3pPr>
            <a:lvl4pPr marL="1600105" indent="-228586" eaLnBrk="0" hangingPunct="0">
              <a:defRPr sz="2400">
                <a:solidFill>
                  <a:schemeClr val="tx1"/>
                </a:solidFill>
                <a:latin typeface="Times New Roman" pitchFamily="18" charset="0"/>
              </a:defRPr>
            </a:lvl4pPr>
            <a:lvl5pPr marL="2057277" indent="-228586" eaLnBrk="0" hangingPunct="0">
              <a:defRPr sz="2400">
                <a:solidFill>
                  <a:schemeClr val="tx1"/>
                </a:solidFill>
                <a:latin typeface="Times New Roman" pitchFamily="18" charset="0"/>
              </a:defRPr>
            </a:lvl5pPr>
            <a:lvl6pPr marL="2514450" indent="-228586" eaLnBrk="0" fontAlgn="base" hangingPunct="0">
              <a:spcBef>
                <a:spcPct val="0"/>
              </a:spcBef>
              <a:spcAft>
                <a:spcPct val="0"/>
              </a:spcAft>
              <a:defRPr sz="2400">
                <a:solidFill>
                  <a:schemeClr val="tx1"/>
                </a:solidFill>
                <a:latin typeface="Times New Roman" pitchFamily="18" charset="0"/>
              </a:defRPr>
            </a:lvl6pPr>
            <a:lvl7pPr marL="2971622" indent="-228586" eaLnBrk="0" fontAlgn="base" hangingPunct="0">
              <a:spcBef>
                <a:spcPct val="0"/>
              </a:spcBef>
              <a:spcAft>
                <a:spcPct val="0"/>
              </a:spcAft>
              <a:defRPr sz="2400">
                <a:solidFill>
                  <a:schemeClr val="tx1"/>
                </a:solidFill>
                <a:latin typeface="Times New Roman" pitchFamily="18" charset="0"/>
              </a:defRPr>
            </a:lvl7pPr>
            <a:lvl8pPr marL="3428796" indent="-228586" eaLnBrk="0" fontAlgn="base" hangingPunct="0">
              <a:spcBef>
                <a:spcPct val="0"/>
              </a:spcBef>
              <a:spcAft>
                <a:spcPct val="0"/>
              </a:spcAft>
              <a:defRPr sz="2400">
                <a:solidFill>
                  <a:schemeClr val="tx1"/>
                </a:solidFill>
                <a:latin typeface="Times New Roman" pitchFamily="18" charset="0"/>
              </a:defRPr>
            </a:lvl8pPr>
            <a:lvl9pPr marL="3885968" indent="-228586"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latin typeface="Arial" charset="0"/>
              </a:rPr>
              <a:t>ABBYY </a:t>
            </a:r>
            <a:r>
              <a:rPr lang="en-US" sz="1200" dirty="0" err="1">
                <a:latin typeface="Arial" charset="0"/>
              </a:rPr>
              <a:t>TestReader</a:t>
            </a:r>
            <a:r>
              <a:rPr lang="en-US" sz="1200" dirty="0">
                <a:latin typeface="Arial" charset="0"/>
              </a:rPr>
              <a:t> 4.0 Network</a:t>
            </a:r>
          </a:p>
        </p:txBody>
      </p:sp>
      <p:sp>
        <p:nvSpPr>
          <p:cNvPr id="25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06" indent="-285733" eaLnBrk="0" hangingPunct="0">
              <a:defRPr sz="2400">
                <a:solidFill>
                  <a:schemeClr val="tx1"/>
                </a:solidFill>
                <a:latin typeface="Times New Roman" pitchFamily="18" charset="0"/>
              </a:defRPr>
            </a:lvl2pPr>
            <a:lvl3pPr marL="1142932" indent="-228586" eaLnBrk="0" hangingPunct="0">
              <a:defRPr sz="2400">
                <a:solidFill>
                  <a:schemeClr val="tx1"/>
                </a:solidFill>
                <a:latin typeface="Times New Roman" pitchFamily="18" charset="0"/>
              </a:defRPr>
            </a:lvl3pPr>
            <a:lvl4pPr marL="1600105" indent="-228586" eaLnBrk="0" hangingPunct="0">
              <a:defRPr sz="2400">
                <a:solidFill>
                  <a:schemeClr val="tx1"/>
                </a:solidFill>
                <a:latin typeface="Times New Roman" pitchFamily="18" charset="0"/>
              </a:defRPr>
            </a:lvl4pPr>
            <a:lvl5pPr marL="2057277" indent="-228586" eaLnBrk="0" hangingPunct="0">
              <a:defRPr sz="2400">
                <a:solidFill>
                  <a:schemeClr val="tx1"/>
                </a:solidFill>
                <a:latin typeface="Times New Roman" pitchFamily="18" charset="0"/>
              </a:defRPr>
            </a:lvl5pPr>
            <a:lvl6pPr marL="2514450" indent="-228586" eaLnBrk="0" fontAlgn="base" hangingPunct="0">
              <a:spcBef>
                <a:spcPct val="0"/>
              </a:spcBef>
              <a:spcAft>
                <a:spcPct val="0"/>
              </a:spcAft>
              <a:defRPr sz="2400">
                <a:solidFill>
                  <a:schemeClr val="tx1"/>
                </a:solidFill>
                <a:latin typeface="Times New Roman" pitchFamily="18" charset="0"/>
              </a:defRPr>
            </a:lvl6pPr>
            <a:lvl7pPr marL="2971622" indent="-228586" eaLnBrk="0" fontAlgn="base" hangingPunct="0">
              <a:spcBef>
                <a:spcPct val="0"/>
              </a:spcBef>
              <a:spcAft>
                <a:spcPct val="0"/>
              </a:spcAft>
              <a:defRPr sz="2400">
                <a:solidFill>
                  <a:schemeClr val="tx1"/>
                </a:solidFill>
                <a:latin typeface="Times New Roman" pitchFamily="18" charset="0"/>
              </a:defRPr>
            </a:lvl7pPr>
            <a:lvl8pPr marL="3428796" indent="-228586" eaLnBrk="0" fontAlgn="base" hangingPunct="0">
              <a:spcBef>
                <a:spcPct val="0"/>
              </a:spcBef>
              <a:spcAft>
                <a:spcPct val="0"/>
              </a:spcAft>
              <a:defRPr sz="2400">
                <a:solidFill>
                  <a:schemeClr val="tx1"/>
                </a:solidFill>
                <a:latin typeface="Times New Roman" pitchFamily="18" charset="0"/>
              </a:defRPr>
            </a:lvl8pPr>
            <a:lvl9pPr marL="3885968" indent="-228586" eaLnBrk="0" fontAlgn="base" hangingPunct="0">
              <a:spcBef>
                <a:spcPct val="0"/>
              </a:spcBef>
              <a:spcAft>
                <a:spcPct val="0"/>
              </a:spcAft>
              <a:defRPr sz="2400">
                <a:solidFill>
                  <a:schemeClr val="tx1"/>
                </a:solidFill>
                <a:latin typeface="Times New Roman" pitchFamily="18" charset="0"/>
              </a:defRPr>
            </a:lvl9pPr>
          </a:lstStyle>
          <a:p>
            <a:pPr eaLnBrk="1" hangingPunct="1"/>
            <a:fld id="{9859BCD4-62D4-4FDF-8700-C8D5BBFC2D56}" type="datetime1">
              <a:rPr lang="en-US" sz="1200">
                <a:latin typeface="Arial" charset="0"/>
              </a:rPr>
              <a:pPr eaLnBrk="1" hangingPunct="1"/>
              <a:t>11/19/2014</a:t>
            </a:fld>
            <a:endParaRPr lang="en-US" sz="1200" dirty="0">
              <a:latin typeface="Arial" charset="0"/>
            </a:endParaRPr>
          </a:p>
        </p:txBody>
      </p:sp>
      <p:sp>
        <p:nvSpPr>
          <p:cNvPr id="25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06" indent="-285733" eaLnBrk="0" hangingPunct="0">
              <a:defRPr sz="2400">
                <a:solidFill>
                  <a:schemeClr val="tx1"/>
                </a:solidFill>
                <a:latin typeface="Times New Roman" pitchFamily="18" charset="0"/>
              </a:defRPr>
            </a:lvl2pPr>
            <a:lvl3pPr marL="1142932" indent="-228586" eaLnBrk="0" hangingPunct="0">
              <a:defRPr sz="2400">
                <a:solidFill>
                  <a:schemeClr val="tx1"/>
                </a:solidFill>
                <a:latin typeface="Times New Roman" pitchFamily="18" charset="0"/>
              </a:defRPr>
            </a:lvl3pPr>
            <a:lvl4pPr marL="1600105" indent="-228586" eaLnBrk="0" hangingPunct="0">
              <a:defRPr sz="2400">
                <a:solidFill>
                  <a:schemeClr val="tx1"/>
                </a:solidFill>
                <a:latin typeface="Times New Roman" pitchFamily="18" charset="0"/>
              </a:defRPr>
            </a:lvl4pPr>
            <a:lvl5pPr marL="2057277" indent="-228586" eaLnBrk="0" hangingPunct="0">
              <a:defRPr sz="2400">
                <a:solidFill>
                  <a:schemeClr val="tx1"/>
                </a:solidFill>
                <a:latin typeface="Times New Roman" pitchFamily="18" charset="0"/>
              </a:defRPr>
            </a:lvl5pPr>
            <a:lvl6pPr marL="2514450" indent="-228586" eaLnBrk="0" fontAlgn="base" hangingPunct="0">
              <a:spcBef>
                <a:spcPct val="0"/>
              </a:spcBef>
              <a:spcAft>
                <a:spcPct val="0"/>
              </a:spcAft>
              <a:defRPr sz="2400">
                <a:solidFill>
                  <a:schemeClr val="tx1"/>
                </a:solidFill>
                <a:latin typeface="Times New Roman" pitchFamily="18" charset="0"/>
              </a:defRPr>
            </a:lvl6pPr>
            <a:lvl7pPr marL="2971622" indent="-228586" eaLnBrk="0" fontAlgn="base" hangingPunct="0">
              <a:spcBef>
                <a:spcPct val="0"/>
              </a:spcBef>
              <a:spcAft>
                <a:spcPct val="0"/>
              </a:spcAft>
              <a:defRPr sz="2400">
                <a:solidFill>
                  <a:schemeClr val="tx1"/>
                </a:solidFill>
                <a:latin typeface="Times New Roman" pitchFamily="18" charset="0"/>
              </a:defRPr>
            </a:lvl7pPr>
            <a:lvl8pPr marL="3428796" indent="-228586" eaLnBrk="0" fontAlgn="base" hangingPunct="0">
              <a:spcBef>
                <a:spcPct val="0"/>
              </a:spcBef>
              <a:spcAft>
                <a:spcPct val="0"/>
              </a:spcAft>
              <a:defRPr sz="2400">
                <a:solidFill>
                  <a:schemeClr val="tx1"/>
                </a:solidFill>
                <a:latin typeface="Times New Roman" pitchFamily="18" charset="0"/>
              </a:defRPr>
            </a:lvl8pPr>
            <a:lvl9pPr marL="3885968" indent="-228586"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err="1">
                <a:latin typeface="Arial" charset="0"/>
              </a:rPr>
              <a:t>Технология</a:t>
            </a:r>
            <a:r>
              <a:rPr lang="en-US" sz="1200" dirty="0">
                <a:latin typeface="Arial" charset="0"/>
              </a:rPr>
              <a:t> </a:t>
            </a:r>
            <a:r>
              <a:rPr lang="en-US" sz="1200" dirty="0" err="1">
                <a:latin typeface="Arial" charset="0"/>
              </a:rPr>
              <a:t>экспертизы</a:t>
            </a:r>
            <a:r>
              <a:rPr lang="en-US" sz="1200" dirty="0">
                <a:latin typeface="Arial" charset="0"/>
              </a:rPr>
              <a:t> ЕГЭ</a:t>
            </a:r>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06" indent="-285733" eaLnBrk="0" hangingPunct="0">
              <a:defRPr sz="2400">
                <a:solidFill>
                  <a:schemeClr val="tx1"/>
                </a:solidFill>
                <a:latin typeface="Times New Roman" pitchFamily="18" charset="0"/>
              </a:defRPr>
            </a:lvl2pPr>
            <a:lvl3pPr marL="1142932" indent="-228586" eaLnBrk="0" hangingPunct="0">
              <a:defRPr sz="2400">
                <a:solidFill>
                  <a:schemeClr val="tx1"/>
                </a:solidFill>
                <a:latin typeface="Times New Roman" pitchFamily="18" charset="0"/>
              </a:defRPr>
            </a:lvl3pPr>
            <a:lvl4pPr marL="1600105" indent="-228586" eaLnBrk="0" hangingPunct="0">
              <a:defRPr sz="2400">
                <a:solidFill>
                  <a:schemeClr val="tx1"/>
                </a:solidFill>
                <a:latin typeface="Times New Roman" pitchFamily="18" charset="0"/>
              </a:defRPr>
            </a:lvl4pPr>
            <a:lvl5pPr marL="2057277" indent="-228586" eaLnBrk="0" hangingPunct="0">
              <a:defRPr sz="2400">
                <a:solidFill>
                  <a:schemeClr val="tx1"/>
                </a:solidFill>
                <a:latin typeface="Times New Roman" pitchFamily="18" charset="0"/>
              </a:defRPr>
            </a:lvl5pPr>
            <a:lvl6pPr marL="2514450" indent="-228586" eaLnBrk="0" fontAlgn="base" hangingPunct="0">
              <a:spcBef>
                <a:spcPct val="0"/>
              </a:spcBef>
              <a:spcAft>
                <a:spcPct val="0"/>
              </a:spcAft>
              <a:defRPr sz="2400">
                <a:solidFill>
                  <a:schemeClr val="tx1"/>
                </a:solidFill>
                <a:latin typeface="Times New Roman" pitchFamily="18" charset="0"/>
              </a:defRPr>
            </a:lvl6pPr>
            <a:lvl7pPr marL="2971622" indent="-228586" eaLnBrk="0" fontAlgn="base" hangingPunct="0">
              <a:spcBef>
                <a:spcPct val="0"/>
              </a:spcBef>
              <a:spcAft>
                <a:spcPct val="0"/>
              </a:spcAft>
              <a:defRPr sz="2400">
                <a:solidFill>
                  <a:schemeClr val="tx1"/>
                </a:solidFill>
                <a:latin typeface="Times New Roman" pitchFamily="18" charset="0"/>
              </a:defRPr>
            </a:lvl7pPr>
            <a:lvl8pPr marL="3428796" indent="-228586" eaLnBrk="0" fontAlgn="base" hangingPunct="0">
              <a:spcBef>
                <a:spcPct val="0"/>
              </a:spcBef>
              <a:spcAft>
                <a:spcPct val="0"/>
              </a:spcAft>
              <a:defRPr sz="2400">
                <a:solidFill>
                  <a:schemeClr val="tx1"/>
                </a:solidFill>
                <a:latin typeface="Times New Roman" pitchFamily="18" charset="0"/>
              </a:defRPr>
            </a:lvl8pPr>
            <a:lvl9pPr marL="3885968" indent="-228586" eaLnBrk="0" fontAlgn="base" hangingPunct="0">
              <a:spcBef>
                <a:spcPct val="0"/>
              </a:spcBef>
              <a:spcAft>
                <a:spcPct val="0"/>
              </a:spcAft>
              <a:defRPr sz="2400">
                <a:solidFill>
                  <a:schemeClr val="tx1"/>
                </a:solidFill>
                <a:latin typeface="Times New Roman" pitchFamily="18" charset="0"/>
              </a:defRPr>
            </a:lvl9pPr>
          </a:lstStyle>
          <a:p>
            <a:pPr eaLnBrk="1" hangingPunct="1"/>
            <a:fld id="{32F80FE8-B63C-42AD-AB74-D01D0C8B72BD}" type="slidenum">
              <a:rPr lang="en-US" sz="1200">
                <a:latin typeface="Arial" charset="0"/>
              </a:rPr>
              <a:pPr eaLnBrk="1" hangingPunct="1"/>
              <a:t>16</a:t>
            </a:fld>
            <a:endParaRPr lang="en-US" sz="1200" dirty="0">
              <a:latin typeface="Arial" charset="0"/>
            </a:endParaRPr>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i="1" smtClean="0"/>
          </a:p>
        </p:txBody>
      </p:sp>
    </p:spTree>
    <p:extLst>
      <p:ext uri="{BB962C8B-B14F-4D97-AF65-F5344CB8AC3E}">
        <p14:creationId xmlns:p14="http://schemas.microsoft.com/office/powerpoint/2010/main" val="230499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t>Цветная металлургия</a:t>
            </a:r>
            <a:r>
              <a:rPr lang="ru-RU" dirty="0" smtClean="0"/>
              <a:t>:</a:t>
            </a:r>
            <a:r>
              <a:rPr lang="ru-RU" baseline="0" dirty="0" smtClean="0"/>
              <a:t> п</a:t>
            </a:r>
            <a:r>
              <a:rPr lang="ru-RU" dirty="0" smtClean="0"/>
              <a:t>редприятия Красноярского края производят около 27 % российского первичного алюминия; Норильский никель производит более 70 % российской меди, 80 % никеля, 75 % кобальта, более 90 % металлов платиновой группы.</a:t>
            </a:r>
          </a:p>
          <a:p>
            <a:endParaRPr lang="ru-RU" dirty="0" smtClean="0"/>
          </a:p>
          <a:p>
            <a:r>
              <a:rPr lang="ru-RU" dirty="0" smtClean="0"/>
              <a:t>Красноярский край обладает крупнейшим в России гидроэнергетическим потенциалом. На Енисее построены одни из крупнейших в мире гидроэлектростанций. На территории края находятся 20 действующих и 1 строящаяся электростанция.</a:t>
            </a:r>
          </a:p>
          <a:p>
            <a:endParaRPr lang="ru-RU" dirty="0" smtClean="0"/>
          </a:p>
          <a:p>
            <a:r>
              <a:rPr lang="ru-RU" b="1" dirty="0" smtClean="0"/>
              <a:t>Машиностроительные</a:t>
            </a:r>
            <a:r>
              <a:rPr lang="ru-RU" dirty="0" smtClean="0"/>
              <a:t> предприятия Красноярского края производят продукцию как гражданского, так и оборонного назначения:</a:t>
            </a:r>
          </a:p>
          <a:p>
            <a:endParaRPr lang="ru-RU" dirty="0" smtClean="0"/>
          </a:p>
          <a:p>
            <a:pPr>
              <a:buFont typeface="Arial" pitchFamily="34" charset="0"/>
              <a:buChar char="•"/>
            </a:pPr>
            <a:r>
              <a:rPr lang="ru-RU" dirty="0" smtClean="0"/>
              <a:t>  зерноуборочные комбайны и с/</a:t>
            </a:r>
            <a:r>
              <a:rPr lang="ru-RU" dirty="0" err="1" smtClean="0"/>
              <a:t>х</a:t>
            </a:r>
            <a:r>
              <a:rPr lang="ru-RU" dirty="0" smtClean="0"/>
              <a:t> технику — Красноярский завод комбайнов, Назаровский завод с/</a:t>
            </a:r>
            <a:r>
              <a:rPr lang="ru-RU" dirty="0" err="1" smtClean="0"/>
              <a:t>х</a:t>
            </a:r>
            <a:r>
              <a:rPr lang="ru-RU" dirty="0" smtClean="0"/>
              <a:t> машиностроения;</a:t>
            </a:r>
          </a:p>
          <a:p>
            <a:pPr>
              <a:buFont typeface="Arial" pitchFamily="34" charset="0"/>
              <a:buChar char="•"/>
            </a:pPr>
            <a:r>
              <a:rPr lang="ru-RU" dirty="0" smtClean="0"/>
              <a:t>  лесопогрузчики, лесовалочные машины и пр. — </a:t>
            </a:r>
            <a:r>
              <a:rPr lang="ru-RU" dirty="0" err="1" smtClean="0"/>
              <a:t>Кралесмаш</a:t>
            </a:r>
            <a:r>
              <a:rPr lang="ru-RU" dirty="0" smtClean="0"/>
              <a:t>;</a:t>
            </a:r>
          </a:p>
          <a:p>
            <a:pPr>
              <a:buFont typeface="Arial" pitchFamily="34" charset="0"/>
              <a:buChar char="•"/>
            </a:pPr>
            <a:r>
              <a:rPr lang="ru-RU" dirty="0" smtClean="0"/>
              <a:t>  бытовые холодильники — «Бирюса»;</a:t>
            </a:r>
          </a:p>
          <a:p>
            <a:pPr>
              <a:buFont typeface="Arial" pitchFamily="34" charset="0"/>
              <a:buChar char="•"/>
            </a:pPr>
            <a:r>
              <a:rPr lang="ru-RU" dirty="0" smtClean="0"/>
              <a:t>  карьерные экскаваторы — </a:t>
            </a:r>
            <a:r>
              <a:rPr lang="ru-RU" dirty="0" err="1" smtClean="0"/>
              <a:t>Крастяжмаш</a:t>
            </a:r>
            <a:r>
              <a:rPr lang="ru-RU" dirty="0" smtClean="0"/>
              <a:t>;</a:t>
            </a:r>
          </a:p>
          <a:p>
            <a:pPr>
              <a:buFont typeface="Arial" pitchFamily="34" charset="0"/>
              <a:buChar char="•"/>
            </a:pPr>
            <a:r>
              <a:rPr lang="ru-RU" dirty="0" smtClean="0"/>
              <a:t>  мостовые краны до 200 тонн — «</a:t>
            </a:r>
            <a:r>
              <a:rPr lang="ru-RU" dirty="0" err="1" smtClean="0"/>
              <a:t>Сибтяжмаш</a:t>
            </a:r>
            <a:r>
              <a:rPr lang="ru-RU" dirty="0" smtClean="0"/>
              <a:t>»;</a:t>
            </a:r>
          </a:p>
          <a:p>
            <a:pPr>
              <a:buFont typeface="Arial" pitchFamily="34" charset="0"/>
              <a:buChar char="•"/>
            </a:pPr>
            <a:r>
              <a:rPr lang="ru-RU" dirty="0" smtClean="0"/>
              <a:t>  ракетно-космическая техника — ОАО «</a:t>
            </a:r>
            <a:r>
              <a:rPr lang="ru-RU" dirty="0" err="1" smtClean="0"/>
              <a:t>Красмаш</a:t>
            </a:r>
            <a:r>
              <a:rPr lang="ru-RU" dirty="0" smtClean="0"/>
              <a:t>», ОАО «ИСС» имени академика М. Ф. </a:t>
            </a:r>
            <a:r>
              <a:rPr lang="ru-RU" dirty="0" err="1" smtClean="0"/>
              <a:t>Решетнёва</a:t>
            </a:r>
            <a:r>
              <a:rPr lang="ru-RU" dirty="0" smtClean="0"/>
              <a:t>";</a:t>
            </a:r>
          </a:p>
          <a:p>
            <a:pPr>
              <a:buFont typeface="Arial" pitchFamily="34" charset="0"/>
              <a:buChar char="•"/>
            </a:pPr>
            <a:r>
              <a:rPr lang="ru-RU" dirty="0" smtClean="0"/>
              <a:t>  речные суда — Красноярская судоверфь;</a:t>
            </a:r>
          </a:p>
          <a:p>
            <a:pPr>
              <a:buFont typeface="Arial" pitchFamily="34" charset="0"/>
              <a:buChar char="•"/>
            </a:pPr>
            <a:endParaRPr lang="ru-RU" dirty="0" smtClean="0"/>
          </a:p>
          <a:p>
            <a:pPr>
              <a:buFont typeface="Arial" pitchFamily="34" charset="0"/>
              <a:buNone/>
            </a:pPr>
            <a:r>
              <a:rPr lang="ru-RU" b="1" dirty="0" smtClean="0"/>
              <a:t>В лесозаготовке и деревообработке </a:t>
            </a:r>
            <a:r>
              <a:rPr lang="ru-RU" dirty="0" smtClean="0"/>
              <a:t>работают около 400 предприятий. Крупнейшие из них: ООО «Енисейский ЦБК», ОАО «</a:t>
            </a:r>
            <a:r>
              <a:rPr lang="ru-RU" dirty="0" err="1" smtClean="0"/>
              <a:t>Лесосибирский</a:t>
            </a:r>
            <a:r>
              <a:rPr lang="ru-RU" dirty="0" smtClean="0"/>
              <a:t> ЛДК», ООО «</a:t>
            </a:r>
            <a:r>
              <a:rPr lang="ru-RU" dirty="0" err="1" smtClean="0"/>
              <a:t>Енисейлесозавод</a:t>
            </a:r>
            <a:r>
              <a:rPr lang="ru-RU" dirty="0" smtClean="0"/>
              <a:t>», ЗАО «</a:t>
            </a:r>
            <a:r>
              <a:rPr lang="ru-RU" dirty="0" err="1" smtClean="0"/>
              <a:t>Новоенисейский</a:t>
            </a:r>
            <a:r>
              <a:rPr lang="ru-RU" dirty="0" smtClean="0"/>
              <a:t> ЛХК», ООО «ДОК Енисей», ООО «Канский ЛДК» и др. </a:t>
            </a:r>
          </a:p>
          <a:p>
            <a:pPr>
              <a:buFont typeface="Arial" pitchFamily="34" charset="0"/>
              <a:buNone/>
            </a:pPr>
            <a:endParaRPr lang="ru-RU" dirty="0" smtClean="0"/>
          </a:p>
          <a:p>
            <a:pPr>
              <a:buFont typeface="Arial" pitchFamily="34" charset="0"/>
              <a:buNone/>
            </a:pPr>
            <a:r>
              <a:rPr lang="ru-RU" b="1" dirty="0" smtClean="0"/>
              <a:t>Химическая промышленность </a:t>
            </a:r>
            <a:r>
              <a:rPr lang="ru-RU" dirty="0" smtClean="0"/>
              <a:t>края производит:</a:t>
            </a:r>
          </a:p>
          <a:p>
            <a:pPr>
              <a:buFont typeface="Arial" pitchFamily="34" charset="0"/>
              <a:buNone/>
            </a:pPr>
            <a:endParaRPr lang="ru-RU" dirty="0" smtClean="0"/>
          </a:p>
          <a:p>
            <a:pPr>
              <a:buFont typeface="Arial" pitchFamily="34" charset="0"/>
              <a:buChar char="•"/>
            </a:pPr>
            <a:r>
              <a:rPr lang="ru-RU" dirty="0" smtClean="0"/>
              <a:t>  бензин и нефтепродукты — </a:t>
            </a:r>
            <a:r>
              <a:rPr lang="ru-RU" dirty="0" err="1" smtClean="0"/>
              <a:t>Ачинский</a:t>
            </a:r>
            <a:r>
              <a:rPr lang="ru-RU" dirty="0" smtClean="0"/>
              <a:t> нефтеперерабатывающий завод;</a:t>
            </a:r>
          </a:p>
          <a:p>
            <a:pPr>
              <a:buFont typeface="Arial" pitchFamily="34" charset="0"/>
              <a:buChar char="•"/>
            </a:pPr>
            <a:r>
              <a:rPr lang="ru-RU" dirty="0" smtClean="0"/>
              <a:t>  каучуки — Красноярский завод синтетического каучука;</a:t>
            </a:r>
          </a:p>
          <a:p>
            <a:pPr>
              <a:buFont typeface="Arial" pitchFamily="34" charset="0"/>
              <a:buChar char="•"/>
            </a:pPr>
            <a:r>
              <a:rPr lang="ru-RU" dirty="0" smtClean="0"/>
              <a:t>  автомобильные и авиационные шины — Красноярский шинный завод;</a:t>
            </a:r>
          </a:p>
          <a:p>
            <a:pPr>
              <a:buFont typeface="Arial" pitchFamily="34" charset="0"/>
              <a:buChar char="•"/>
            </a:pPr>
            <a:r>
              <a:rPr lang="ru-RU" dirty="0" smtClean="0"/>
              <a:t>  этанол — «Красноярский </a:t>
            </a:r>
            <a:r>
              <a:rPr lang="ru-RU" dirty="0" err="1" smtClean="0"/>
              <a:t>биохимзавод</a:t>
            </a:r>
            <a:r>
              <a:rPr lang="ru-RU" dirty="0" smtClean="0"/>
              <a:t>», «Канский </a:t>
            </a:r>
            <a:r>
              <a:rPr lang="ru-RU" dirty="0" err="1" smtClean="0"/>
              <a:t>биоэтанол</a:t>
            </a:r>
            <a:r>
              <a:rPr lang="ru-RU" dirty="0" smtClean="0"/>
              <a:t>»;</a:t>
            </a:r>
          </a:p>
          <a:p>
            <a:pPr>
              <a:buFont typeface="Arial" pitchFamily="34" charset="0"/>
              <a:buChar char="•"/>
            </a:pPr>
            <a:r>
              <a:rPr lang="ru-RU" dirty="0" smtClean="0"/>
              <a:t>  пенициллин и др. лекарственные препараты — </a:t>
            </a:r>
            <a:r>
              <a:rPr lang="ru-RU" dirty="0" err="1" smtClean="0"/>
              <a:t>Красфарма</a:t>
            </a:r>
            <a:endParaRPr lang="ru-RU" dirty="0" smtClean="0"/>
          </a:p>
          <a:p>
            <a:pPr>
              <a:buFont typeface="Arial" pitchFamily="34" charset="0"/>
              <a:buChar char="•"/>
            </a:pPr>
            <a:endParaRPr lang="ru-RU" dirty="0" smtClean="0"/>
          </a:p>
          <a:p>
            <a:pPr>
              <a:buFont typeface="Arial" pitchFamily="34" charset="0"/>
              <a:buNone/>
            </a:pPr>
            <a:r>
              <a:rPr lang="ru-RU" b="1" dirty="0" smtClean="0"/>
              <a:t>Нефтедобывающая промышленность</a:t>
            </a:r>
          </a:p>
          <a:p>
            <a:pPr>
              <a:buFont typeface="Arial" pitchFamily="34" charset="0"/>
              <a:buNone/>
            </a:pPr>
            <a:r>
              <a:rPr lang="ru-RU" dirty="0" smtClean="0"/>
              <a:t>21 августа 2009 года началась промышленная эксплуатация </a:t>
            </a:r>
            <a:r>
              <a:rPr lang="ru-RU" dirty="0" err="1" smtClean="0"/>
              <a:t>Ванкорского</a:t>
            </a:r>
            <a:r>
              <a:rPr lang="ru-RU" dirty="0" smtClean="0"/>
              <a:t> нефтегазового месторождения. Запасы нефти на месторождении превышают 260 </a:t>
            </a:r>
            <a:r>
              <a:rPr lang="ru-RU" dirty="0" err="1" smtClean="0"/>
              <a:t>млн</a:t>
            </a:r>
            <a:r>
              <a:rPr lang="ru-RU" dirty="0" smtClean="0"/>
              <a:t> тонн, природного газа — около 90 </a:t>
            </a:r>
            <a:r>
              <a:rPr lang="ru-RU" dirty="0" err="1" smtClean="0"/>
              <a:t>млрд</a:t>
            </a:r>
            <a:r>
              <a:rPr lang="ru-RU" dirty="0" smtClean="0"/>
              <a:t> м³. Проектная мощность — 14 </a:t>
            </a:r>
            <a:r>
              <a:rPr lang="ru-RU" dirty="0" err="1" smtClean="0"/>
              <a:t>млн</a:t>
            </a:r>
            <a:r>
              <a:rPr lang="ru-RU" dirty="0" smtClean="0"/>
              <a:t> тонн нефти в год.</a:t>
            </a:r>
            <a:endParaRPr lang="ru-RU" dirty="0"/>
          </a:p>
        </p:txBody>
      </p:sp>
      <p:sp>
        <p:nvSpPr>
          <p:cNvPr id="4" name="Номер слайда 3"/>
          <p:cNvSpPr>
            <a:spLocks noGrp="1"/>
          </p:cNvSpPr>
          <p:nvPr>
            <p:ph type="sldNum" sz="quarter" idx="10"/>
          </p:nvPr>
        </p:nvSpPr>
        <p:spPr/>
        <p:txBody>
          <a:bodyPr/>
          <a:lstStyle/>
          <a:p>
            <a:fld id="{ACEB1050-AA26-4374-A567-F91DB2E511AC}"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11/19/2014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11/19/2014</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5400" y="3810000"/>
            <a:ext cx="7406640" cy="1472184"/>
          </a:xfrm>
        </p:spPr>
        <p:txBody>
          <a:bodyPr>
            <a:normAutofit fontScale="90000"/>
          </a:bodyPr>
          <a:lstStyle/>
          <a:p>
            <a:r>
              <a:rPr lang="ru-RU" dirty="0" smtClean="0"/>
              <a:t>Итоги ГИА-11   2014 года. </a:t>
            </a:r>
            <a:br>
              <a:rPr lang="ru-RU" dirty="0" smtClean="0"/>
            </a:br>
            <a:r>
              <a:rPr lang="ru-RU" dirty="0" smtClean="0"/>
              <a:t/>
            </a:r>
            <a:br>
              <a:rPr lang="ru-RU" dirty="0" smtClean="0"/>
            </a:br>
            <a:r>
              <a:rPr lang="ru-RU" dirty="0" smtClean="0"/>
              <a:t>Изменения процедуры проведения ГИА-11 в 2015 году</a:t>
            </a:r>
            <a:endParaRPr lang="ru-RU" dirty="0"/>
          </a:p>
        </p:txBody>
      </p:sp>
      <p:sp>
        <p:nvSpPr>
          <p:cNvPr id="13" name="Подзаголовок 12"/>
          <p:cNvSpPr>
            <a:spLocks noGrp="1"/>
          </p:cNvSpPr>
          <p:nvPr>
            <p:ph type="subTitle" idx="1"/>
          </p:nvPr>
        </p:nvSpPr>
        <p:spPr>
          <a:xfrm>
            <a:off x="1447800" y="1524000"/>
            <a:ext cx="7406640" cy="1752600"/>
          </a:xfrm>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19051"/>
            <a:ext cx="7499176" cy="914400"/>
          </a:xfrm>
        </p:spPr>
        <p:txBody>
          <a:bodyPr>
            <a:normAutofit fontScale="90000"/>
          </a:bodyPr>
          <a:lstStyle/>
          <a:p>
            <a:pPr algn="ctr"/>
            <a:r>
              <a:rPr lang="ru-RU" dirty="0" smtClean="0">
                <a:solidFill>
                  <a:srgbClr val="002060"/>
                </a:solidFill>
              </a:rPr>
              <a:t>Итоговое сочинение (изложение)</a:t>
            </a:r>
            <a:endParaRPr lang="ru-RU" dirty="0">
              <a:solidFill>
                <a:srgbClr val="002060"/>
              </a:solidFill>
            </a:endParaRPr>
          </a:p>
        </p:txBody>
      </p:sp>
      <p:sp>
        <p:nvSpPr>
          <p:cNvPr id="10" name="Подзаголовок 2"/>
          <p:cNvSpPr txBox="1">
            <a:spLocks/>
          </p:cNvSpPr>
          <p:nvPr/>
        </p:nvSpPr>
        <p:spPr bwMode="auto">
          <a:xfrm>
            <a:off x="266700" y="1019175"/>
            <a:ext cx="8629650" cy="4762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kumimoji="0" lang="ru-RU" sz="2200" b="1" i="0" u="none" strike="noStrike" kern="1200" cap="none" spc="0" normalizeH="0" baseline="0" noProof="0" dirty="0" smtClean="0">
                <a:ln>
                  <a:noFill/>
                </a:ln>
                <a:solidFill>
                  <a:srgbClr val="002060"/>
                </a:solidFill>
                <a:effectLst/>
                <a:uLnTx/>
                <a:uFillTx/>
                <a:latin typeface="Calibri" pitchFamily="34" charset="0"/>
                <a:ea typeface="+mn-ea"/>
                <a:cs typeface="+mn-cs"/>
              </a:rPr>
              <a:t>Итоговое сочинение (изложение) является одним из условий допуска к государственной (итоговой) аттестации по</a:t>
            </a:r>
            <a:r>
              <a:rPr kumimoji="0" lang="ru-RU" sz="2200" b="1" i="0" u="none" strike="noStrike" kern="1200" cap="none" spc="0" normalizeH="0" noProof="0" dirty="0" smtClean="0">
                <a:ln>
                  <a:noFill/>
                </a:ln>
                <a:solidFill>
                  <a:srgbClr val="002060"/>
                </a:solidFill>
                <a:effectLst/>
                <a:uLnTx/>
                <a:uFillTx/>
                <a:latin typeface="Calibri" pitchFamily="34" charset="0"/>
                <a:ea typeface="+mn-ea"/>
                <a:cs typeface="+mn-cs"/>
              </a:rPr>
              <a:t> образовательным программам среднего общего образования.</a:t>
            </a:r>
          </a:p>
          <a:p>
            <a:pPr marR="0" lvl="0" indent="342000" defTabSz="914400" rtl="0" eaLnBrk="0" fontAlgn="base" latinLnBrk="0" hangingPunct="0">
              <a:lnSpc>
                <a:spcPct val="100000"/>
              </a:lnSpc>
              <a:spcBef>
                <a:spcPts val="0"/>
              </a:spcBef>
              <a:spcAft>
                <a:spcPct val="0"/>
              </a:spcAft>
              <a:buClrTx/>
              <a:buSzTx/>
              <a:tabLst/>
              <a:defRPr/>
            </a:pPr>
            <a:r>
              <a:rPr lang="ru-RU" sz="2200" b="1" baseline="0" dirty="0" smtClean="0">
                <a:solidFill>
                  <a:srgbClr val="002060"/>
                </a:solidFill>
                <a:latin typeface="Calibri" pitchFamily="34" charset="0"/>
              </a:rPr>
              <a:t>Итоговое сочинение(изложение) проводится:</a:t>
            </a:r>
          </a:p>
          <a:p>
            <a:pPr marR="0" lvl="0" indent="342000" defTabSz="914400" rtl="0" eaLnBrk="0" fontAlgn="base" latinLnBrk="0" hangingPunct="0">
              <a:lnSpc>
                <a:spcPct val="100000"/>
              </a:lnSpc>
              <a:spcBef>
                <a:spcPts val="0"/>
              </a:spcBef>
              <a:spcAft>
                <a:spcPct val="0"/>
              </a:spcAft>
              <a:buClrTx/>
              <a:buSzTx/>
              <a:tabLst/>
              <a:defRPr/>
            </a:pPr>
            <a:r>
              <a:rPr lang="ru-RU" sz="2200" b="1" baseline="0" dirty="0" smtClean="0">
                <a:solidFill>
                  <a:srgbClr val="002060"/>
                </a:solidFill>
                <a:latin typeface="Calibri" pitchFamily="34" charset="0"/>
              </a:rPr>
              <a:t>03.12.2014 для обучающихся 11(12) классов, выпускников прошлых лет;</a:t>
            </a:r>
          </a:p>
          <a:p>
            <a:pPr marR="0" lvl="0" indent="342000" defTabSz="914400" rtl="0" eaLnBrk="0" fontAlgn="base" latinLnBrk="0" hangingPunct="0">
              <a:lnSpc>
                <a:spcPct val="100000"/>
              </a:lnSpc>
              <a:spcBef>
                <a:spcPts val="0"/>
              </a:spcBef>
              <a:spcAft>
                <a:spcPct val="0"/>
              </a:spcAft>
              <a:buClrTx/>
              <a:buSzTx/>
              <a:tabLst/>
              <a:defRPr/>
            </a:pPr>
            <a:r>
              <a:rPr lang="ru-RU" sz="2200" b="1" dirty="0" smtClean="0">
                <a:solidFill>
                  <a:srgbClr val="002060"/>
                </a:solidFill>
                <a:latin typeface="Calibri" pitchFamily="34" charset="0"/>
              </a:rPr>
              <a:t>04.02.2014 для обучающихся, получивших неудовлетворительный результат, </a:t>
            </a:r>
            <a:r>
              <a:rPr lang="ru-RU" sz="2200" b="1" baseline="0" dirty="0" smtClean="0">
                <a:solidFill>
                  <a:srgbClr val="002060"/>
                </a:solidFill>
                <a:latin typeface="Calibri" pitchFamily="34" charset="0"/>
              </a:rPr>
              <a:t> не явившихся по уважительным причинам, не завершивших написание сочинения (изложения) по уважительным причинам, выпускников прошлых лет;</a:t>
            </a:r>
          </a:p>
          <a:p>
            <a:pPr lvl="0" indent="342000" eaLnBrk="0" hangingPunct="0">
              <a:spcBef>
                <a:spcPts val="0"/>
              </a:spcBef>
              <a:defRPr/>
            </a:pPr>
            <a:r>
              <a:rPr kumimoji="0" lang="ru-RU" sz="2200" b="1" i="0" u="none" strike="noStrike" kern="1200" cap="none" spc="0" normalizeH="0" noProof="0" dirty="0" smtClean="0">
                <a:ln>
                  <a:noFill/>
                </a:ln>
                <a:solidFill>
                  <a:srgbClr val="002060"/>
                </a:solidFill>
                <a:effectLst/>
                <a:uLnTx/>
                <a:uFillTx/>
                <a:latin typeface="Calibri" pitchFamily="34" charset="0"/>
                <a:ea typeface="+mn-ea"/>
                <a:cs typeface="+mn-cs"/>
              </a:rPr>
              <a:t>06.05.2014 </a:t>
            </a:r>
            <a:r>
              <a:rPr lang="ru-RU" sz="2200" b="1" dirty="0" smtClean="0">
                <a:solidFill>
                  <a:srgbClr val="002060"/>
                </a:solidFill>
                <a:latin typeface="Calibri" pitchFamily="34" charset="0"/>
              </a:rPr>
              <a:t>для обучающихся, получивших неудовлетворительный результат,  не явившихся по уважительным причинам, не завершивших написание сочинения (изложения) по уважительным причинам, выпускников прошлых лет.</a:t>
            </a:r>
            <a:endParaRPr kumimoji="0" lang="ru-RU" sz="2200" b="1" i="0" u="none" strike="noStrike" kern="1200" cap="none" spc="0" normalizeH="0" baseline="0" noProof="0" dirty="0">
              <a:ln>
                <a:noFill/>
              </a:ln>
              <a:solidFill>
                <a:srgbClr val="00206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19051"/>
            <a:ext cx="7499176" cy="914400"/>
          </a:xfrm>
        </p:spPr>
        <p:txBody>
          <a:bodyPr>
            <a:normAutofit fontScale="90000"/>
          </a:bodyPr>
          <a:lstStyle/>
          <a:p>
            <a:pPr algn="ctr"/>
            <a:r>
              <a:rPr lang="ru-RU" dirty="0" smtClean="0">
                <a:solidFill>
                  <a:srgbClr val="002060"/>
                </a:solidFill>
              </a:rPr>
              <a:t>Итоговое сочинение (изложение)</a:t>
            </a:r>
            <a:endParaRPr lang="ru-RU" dirty="0">
              <a:solidFill>
                <a:srgbClr val="002060"/>
              </a:solidFill>
            </a:endParaRPr>
          </a:p>
        </p:txBody>
      </p:sp>
      <p:sp>
        <p:nvSpPr>
          <p:cNvPr id="10" name="Подзаголовок 2"/>
          <p:cNvSpPr txBox="1">
            <a:spLocks/>
          </p:cNvSpPr>
          <p:nvPr/>
        </p:nvSpPr>
        <p:spPr bwMode="auto">
          <a:xfrm>
            <a:off x="180975" y="714374"/>
            <a:ext cx="8772525" cy="553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rPr>
              <a:t>Итоговое сочинение (изложение) проводится в общеобразовательных учреждениях, в необходимых случаях –</a:t>
            </a:r>
            <a:r>
              <a:rPr kumimoji="0" lang="ru-RU" sz="2000" b="1" i="0" u="none" strike="noStrike" kern="1200" cap="none" spc="0" normalizeH="0" noProof="0" dirty="0" smtClean="0">
                <a:ln>
                  <a:noFill/>
                </a:ln>
                <a:solidFill>
                  <a:srgbClr val="002060"/>
                </a:solidFill>
                <a:effectLst/>
                <a:uLnTx/>
                <a:uFillTx/>
                <a:latin typeface="Calibri" pitchFamily="34" charset="0"/>
                <a:ea typeface="+mn-ea"/>
                <a:cs typeface="+mn-cs"/>
              </a:rPr>
              <a:t> на дому.</a:t>
            </a:r>
          </a:p>
          <a:p>
            <a:pPr marR="0" lvl="0" indent="342000" defTabSz="914400" rtl="0" eaLnBrk="0" fontAlgn="base" latinLnBrk="0" hangingPunct="0">
              <a:lnSpc>
                <a:spcPct val="100000"/>
              </a:lnSpc>
              <a:spcBef>
                <a:spcPts val="0"/>
              </a:spcBef>
              <a:spcAft>
                <a:spcPct val="0"/>
              </a:spcAft>
              <a:buClrTx/>
              <a:buSzTx/>
              <a:tabLst/>
              <a:defRPr/>
            </a:pPr>
            <a:endParaRPr lang="ru-RU" sz="2000" b="1" baseline="0"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baseline="0" dirty="0" smtClean="0">
                <a:solidFill>
                  <a:srgbClr val="002060"/>
                </a:solidFill>
                <a:latin typeface="Calibri" pitchFamily="34" charset="0"/>
              </a:rPr>
              <a:t>Изложение вправе писать:</a:t>
            </a: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обучающиеся с ограниченными возможностями здоровья, дети-инвалиды и инвалиды;</a:t>
            </a: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обучающиеся, получающие образование по образовательным программам среднего общего образования в учреждениях, исполняющих наказание в виде лишения свободы (краевые вечерние школы и их филиалы, УКП в учреждениях ГУФСИН);</a:t>
            </a: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лица, обучающиеся по состоянию здоровья на дому, в образовательных организациях, в том числе санаторно-курортных, в которых проводятся необходимые лечебные, реабилитационные и оздоровительные мероприятия для нуждающихся в длительном лечении.</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Для лиц с ограниченными возможностями здоровья, инвалидов и детей-инвалидов продолжительность  итогового сочинения (изложения) увеличивается на 1,5 часа.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19051"/>
            <a:ext cx="7499176" cy="914400"/>
          </a:xfrm>
        </p:spPr>
        <p:txBody>
          <a:bodyPr>
            <a:normAutofit fontScale="90000"/>
          </a:bodyPr>
          <a:lstStyle/>
          <a:p>
            <a:pPr algn="ctr"/>
            <a:r>
              <a:rPr lang="ru-RU" dirty="0" smtClean="0">
                <a:solidFill>
                  <a:srgbClr val="002060"/>
                </a:solidFill>
              </a:rPr>
              <a:t>Итоговое сочинение (изложение)</a:t>
            </a:r>
            <a:endParaRPr lang="ru-RU" dirty="0">
              <a:solidFill>
                <a:srgbClr val="002060"/>
              </a:solidFill>
            </a:endParaRPr>
          </a:p>
        </p:txBody>
      </p:sp>
      <p:sp>
        <p:nvSpPr>
          <p:cNvPr id="10" name="Подзаголовок 2"/>
          <p:cNvSpPr txBox="1">
            <a:spLocks/>
          </p:cNvSpPr>
          <p:nvPr/>
        </p:nvSpPr>
        <p:spPr bwMode="auto">
          <a:xfrm>
            <a:off x="180975" y="714374"/>
            <a:ext cx="8772525" cy="553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rPr>
              <a:t>Выпускники прошлых лет на участие в итоговом сочинении подают</a:t>
            </a:r>
            <a:r>
              <a:rPr kumimoji="0" lang="ru-RU" sz="2000" b="1" i="0" u="none" strike="noStrike" kern="1200" cap="none" spc="0" normalizeH="0" noProof="0" dirty="0" smtClean="0">
                <a:ln>
                  <a:noFill/>
                </a:ln>
                <a:solidFill>
                  <a:srgbClr val="002060"/>
                </a:solidFill>
                <a:effectLst/>
                <a:uLnTx/>
                <a:uFillTx/>
                <a:latin typeface="Calibri" pitchFamily="34" charset="0"/>
                <a:ea typeface="+mn-ea"/>
                <a:cs typeface="+mn-cs"/>
              </a:rPr>
              <a:t> заявление в орган местного самоуправления осуществляющий управление в сфере образования.</a:t>
            </a: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rPr>
              <a:t>Комиссия для проведения, проверки и оценивания итогового сочинения (изложения) создается общеобразовательной организацией.</a:t>
            </a: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Руководит организацией и проведением итогового сочинения в образовательной организации  директор, или уполномоченное им лицо.</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Во время проведения итогового сочинения (изложения) запрещается:</a:t>
            </a: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обучающимся, выпускникам прошлых лет иметь при себе средства связи, фото, аудио и видеоаппаратуру, справочные материалы, литературные тексты (художественные произведения, дневники, мемуары, публицистику), письменные заметки и иные средства хранения и передачи информации;</a:t>
            </a: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членам комиссии, ассистентам, оказывающим необходимую помощь участникам с ограниченными возможностями здоровья, техническим специалистам иметь при себе средства связи.</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chemeClr val="tx2">
                    <a:lumMod val="60000"/>
                    <a:lumOff val="40000"/>
                  </a:schemeClr>
                </a:solidFill>
              </a:rPr>
              <a:t>Экзаменационный комплект</a:t>
            </a:r>
            <a:r>
              <a:rPr lang="ru-RU" sz="3200" dirty="0" smtClean="0">
                <a:solidFill>
                  <a:schemeClr val="tx2">
                    <a:lumMod val="60000"/>
                    <a:lumOff val="40000"/>
                  </a:schemeClr>
                </a:solidFill>
              </a:rPr>
              <a:t>: 5 тем сочинений (по одной теме от каждого общего тематического направления):</a:t>
            </a:r>
            <a:br>
              <a:rPr lang="ru-RU" sz="3200" dirty="0" smtClean="0">
                <a:solidFill>
                  <a:schemeClr val="tx2">
                    <a:lumMod val="60000"/>
                    <a:lumOff val="40000"/>
                  </a:schemeClr>
                </a:solidFill>
              </a:rPr>
            </a:br>
            <a:endParaRPr lang="ru-RU" sz="3200" dirty="0">
              <a:solidFill>
                <a:schemeClr val="tx2">
                  <a:lumMod val="60000"/>
                  <a:lumOff val="40000"/>
                </a:schemeClr>
              </a:solidFill>
            </a:endParaRPr>
          </a:p>
        </p:txBody>
      </p:sp>
      <p:sp>
        <p:nvSpPr>
          <p:cNvPr id="3" name="Содержимое 2"/>
          <p:cNvSpPr>
            <a:spLocks noGrp="1"/>
          </p:cNvSpPr>
          <p:nvPr>
            <p:ph idx="1"/>
          </p:nvPr>
        </p:nvSpPr>
        <p:spPr/>
        <p:txBody>
          <a:bodyPr>
            <a:normAutofit/>
          </a:bodyPr>
          <a:lstStyle/>
          <a:p>
            <a:pPr marL="609600" indent="-609600">
              <a:buFont typeface="Arial" pitchFamily="34" charset="0"/>
              <a:buChar char="•"/>
            </a:pPr>
            <a:r>
              <a:rPr lang="ru-RU" b="1" i="1" dirty="0" smtClean="0">
                <a:solidFill>
                  <a:schemeClr val="accent1">
                    <a:lumMod val="75000"/>
                  </a:schemeClr>
                </a:solidFill>
              </a:rPr>
              <a:t>«Недаром помнит вся Россия…» (200-летний юбилей М.Ю. Лермонтова)</a:t>
            </a:r>
          </a:p>
          <a:p>
            <a:pPr marL="609600" indent="-609600">
              <a:buFont typeface="Arial" pitchFamily="34" charset="0"/>
              <a:buChar char="•"/>
            </a:pPr>
            <a:r>
              <a:rPr lang="ru-RU" b="1" i="1" dirty="0" smtClean="0">
                <a:solidFill>
                  <a:schemeClr val="accent1">
                    <a:lumMod val="75000"/>
                  </a:schemeClr>
                </a:solidFill>
              </a:rPr>
              <a:t>Вопросы, заданные человечеству войной</a:t>
            </a:r>
          </a:p>
          <a:p>
            <a:pPr marL="609600" indent="-609600">
              <a:buFont typeface="Arial" pitchFamily="34" charset="0"/>
              <a:buChar char="•"/>
            </a:pPr>
            <a:r>
              <a:rPr lang="ru-RU" b="1" i="1" dirty="0" smtClean="0">
                <a:solidFill>
                  <a:schemeClr val="accent1">
                    <a:lumMod val="75000"/>
                  </a:schemeClr>
                </a:solidFill>
              </a:rPr>
              <a:t>Человек и природа в отечественной и мировой литературе</a:t>
            </a:r>
          </a:p>
          <a:p>
            <a:pPr marL="609600" lvl="0" indent="-609600">
              <a:buFont typeface="Arial" pitchFamily="34" charset="0"/>
              <a:buChar char="•"/>
            </a:pPr>
            <a:r>
              <a:rPr lang="ru-RU" b="1" i="1" dirty="0" smtClean="0">
                <a:solidFill>
                  <a:schemeClr val="accent1">
                    <a:lumMod val="75000"/>
                  </a:schemeClr>
                </a:solidFill>
              </a:rPr>
              <a:t>Спор поколений: вместе и врозь</a:t>
            </a:r>
          </a:p>
          <a:p>
            <a:pPr marL="609600" lvl="0" indent="-609600">
              <a:buFont typeface="Arial" pitchFamily="34" charset="0"/>
              <a:buChar char="•"/>
            </a:pPr>
            <a:r>
              <a:rPr lang="ru-RU" b="1" i="1" dirty="0" smtClean="0">
                <a:solidFill>
                  <a:schemeClr val="accent1">
                    <a:lumMod val="75000"/>
                  </a:schemeClr>
                </a:solidFill>
              </a:rPr>
              <a:t>Чем люди живы?</a:t>
            </a:r>
            <a:endParaRPr lang="ru-RU" dirty="0" smtClean="0">
              <a:solidFill>
                <a:schemeClr val="accent1">
                  <a:lumMod val="75000"/>
                </a:schemeClr>
              </a:solidFill>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2362200"/>
            <a:ext cx="7558336" cy="648072"/>
          </a:xfrm>
        </p:spPr>
        <p:txBody>
          <a:bodyPr>
            <a:normAutofit/>
          </a:bodyPr>
          <a:lstStyle/>
          <a:p>
            <a:r>
              <a:rPr lang="ru-RU" sz="1800" dirty="0" smtClean="0">
                <a:solidFill>
                  <a:schemeClr val="tx1"/>
                </a:solidFill>
              </a:rPr>
              <a:t>4. Качество письменной речи</a:t>
            </a:r>
            <a:br>
              <a:rPr lang="ru-RU" sz="1800" dirty="0" smtClean="0">
                <a:solidFill>
                  <a:schemeClr val="tx1"/>
                </a:solidFill>
              </a:rPr>
            </a:br>
            <a:r>
              <a:rPr lang="ru-RU" sz="1800" dirty="0" smtClean="0">
                <a:solidFill>
                  <a:schemeClr val="tx1"/>
                </a:solidFill>
              </a:rPr>
              <a:t>5. Грамотность</a:t>
            </a:r>
            <a:r>
              <a:rPr lang="ru-RU" sz="1800" dirty="0" smtClean="0"/>
              <a:t> </a:t>
            </a:r>
          </a:p>
        </p:txBody>
      </p:sp>
      <p:sp>
        <p:nvSpPr>
          <p:cNvPr id="50180" name="Rectangle 4"/>
          <p:cNvSpPr>
            <a:spLocks noGrp="1" noChangeArrowheads="1"/>
          </p:cNvSpPr>
          <p:nvPr>
            <p:ph type="body" sz="half" idx="1"/>
          </p:nvPr>
        </p:nvSpPr>
        <p:spPr>
          <a:xfrm>
            <a:off x="467544" y="609600"/>
            <a:ext cx="3924300" cy="1656655"/>
          </a:xfrm>
        </p:spPr>
        <p:txBody>
          <a:bodyPr>
            <a:normAutofit fontScale="92500" lnSpcReduction="20000"/>
          </a:bodyPr>
          <a:lstStyle/>
          <a:p>
            <a:pPr marL="533400" indent="-533400">
              <a:buFontTx/>
              <a:buNone/>
            </a:pPr>
            <a:r>
              <a:rPr lang="ru-RU" sz="1800" b="1" dirty="0" smtClean="0"/>
              <a:t>Сочинение</a:t>
            </a:r>
            <a:r>
              <a:rPr lang="ru-RU" sz="1800" dirty="0" smtClean="0"/>
              <a:t> </a:t>
            </a:r>
          </a:p>
          <a:p>
            <a:pPr marL="533400" indent="-533400">
              <a:buFontTx/>
              <a:buAutoNum type="arabicPeriod"/>
            </a:pPr>
            <a:r>
              <a:rPr lang="ru-RU" sz="1800" dirty="0" smtClean="0"/>
              <a:t>Соответствие теме</a:t>
            </a:r>
          </a:p>
          <a:p>
            <a:pPr marL="533400" indent="-533400">
              <a:buFontTx/>
              <a:buAutoNum type="arabicPeriod"/>
            </a:pPr>
            <a:r>
              <a:rPr lang="ru-RU" sz="1800" dirty="0" smtClean="0"/>
              <a:t> Аргументация. Привлечение литературного материала </a:t>
            </a:r>
          </a:p>
          <a:p>
            <a:pPr marL="533400" indent="-533400">
              <a:buFontTx/>
              <a:buAutoNum type="arabicPeriod"/>
            </a:pPr>
            <a:r>
              <a:rPr lang="ru-RU" sz="1800" dirty="0" smtClean="0"/>
              <a:t>Композиция и логика рассуждения </a:t>
            </a:r>
          </a:p>
        </p:txBody>
      </p:sp>
      <p:sp>
        <p:nvSpPr>
          <p:cNvPr id="50181" name="Rectangle 5"/>
          <p:cNvSpPr>
            <a:spLocks noGrp="1" noChangeArrowheads="1"/>
          </p:cNvSpPr>
          <p:nvPr>
            <p:ph type="body" sz="half" idx="2"/>
          </p:nvPr>
        </p:nvSpPr>
        <p:spPr>
          <a:xfrm>
            <a:off x="4716016" y="609600"/>
            <a:ext cx="3925887" cy="1512639"/>
          </a:xfrm>
        </p:spPr>
        <p:txBody>
          <a:bodyPr>
            <a:normAutofit fontScale="92500" lnSpcReduction="10000"/>
          </a:bodyPr>
          <a:lstStyle/>
          <a:p>
            <a:pPr marL="457200" indent="-457200">
              <a:buFontTx/>
              <a:buNone/>
            </a:pPr>
            <a:r>
              <a:rPr lang="ru-RU" sz="1800" b="1" dirty="0" smtClean="0"/>
              <a:t>Изложение</a:t>
            </a:r>
            <a:r>
              <a:rPr lang="ru-RU" sz="1800" dirty="0" smtClean="0"/>
              <a:t> </a:t>
            </a:r>
          </a:p>
          <a:p>
            <a:pPr marL="457200" indent="-457200">
              <a:buFontTx/>
              <a:buAutoNum type="arabicPeriod"/>
            </a:pPr>
            <a:r>
              <a:rPr lang="ru-RU" sz="1800" dirty="0" smtClean="0"/>
              <a:t>Содержание изложения </a:t>
            </a:r>
          </a:p>
          <a:p>
            <a:pPr marL="457200" indent="-457200">
              <a:buFontTx/>
              <a:buAutoNum type="arabicPeriod"/>
            </a:pPr>
            <a:r>
              <a:rPr lang="ru-RU" sz="1800" dirty="0" smtClean="0"/>
              <a:t>Логичность изложения </a:t>
            </a:r>
          </a:p>
          <a:p>
            <a:pPr marL="457200" indent="-457200">
              <a:buFontTx/>
              <a:buAutoNum type="arabicPeriod"/>
            </a:pPr>
            <a:r>
              <a:rPr lang="ru-RU" sz="1800" dirty="0" smtClean="0"/>
              <a:t>Использование элементов стиля исходного текста </a:t>
            </a:r>
          </a:p>
        </p:txBody>
      </p:sp>
      <p:sp>
        <p:nvSpPr>
          <p:cNvPr id="7" name="Rectangle 3"/>
          <p:cNvSpPr txBox="1">
            <a:spLocks noChangeArrowheads="1"/>
          </p:cNvSpPr>
          <p:nvPr/>
        </p:nvSpPr>
        <p:spPr>
          <a:xfrm>
            <a:off x="467544" y="3429000"/>
            <a:ext cx="8280920" cy="1512168"/>
          </a:xfrm>
          <a:prstGeom prst="rect">
            <a:avLst/>
          </a:prstGeom>
          <a:solidFill>
            <a:schemeClr val="accent1">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1" i="1" u="none" strike="noStrike" kern="1200" cap="none" spc="0" normalizeH="0" baseline="0" noProof="0" dirty="0" smtClean="0">
                <a:ln>
                  <a:noFill/>
                </a:ln>
                <a:solidFill>
                  <a:schemeClr val="tx1"/>
                </a:solidFill>
                <a:effectLst/>
                <a:uLnTx/>
                <a:uFillTx/>
                <a:latin typeface="+mn-lt"/>
                <a:ea typeface="+mn-ea"/>
                <a:cs typeface="+mn-cs"/>
              </a:rPr>
              <a:t>Сочинение </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проверяет умения рассуждать по избранной теме с опорой на литературный материал (не менее 1 произведения).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Р</a:t>
            </a:r>
            <a:r>
              <a:rPr kumimoji="0" lang="ru-RU" sz="1600" b="1" i="1" u="none" strike="noStrike" kern="1200" cap="none" spc="0" normalizeH="0" baseline="0" noProof="0" dirty="0" smtClean="0">
                <a:ln>
                  <a:noFill/>
                </a:ln>
                <a:solidFill>
                  <a:schemeClr val="tx1"/>
                </a:solidFill>
                <a:effectLst/>
                <a:uLnTx/>
                <a:uFillTx/>
                <a:latin typeface="+mn-lt"/>
                <a:ea typeface="+mn-ea"/>
                <a:cs typeface="+mn-cs"/>
              </a:rPr>
              <a:t>азрешается пользоваться орфографическим словарём.</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1600" b="1" i="1" u="none" strike="noStrike" kern="1200" cap="none" spc="0" normalizeH="0" baseline="0" noProof="0" dirty="0" smtClean="0">
                <a:ln>
                  <a:noFill/>
                </a:ln>
                <a:solidFill>
                  <a:schemeClr val="tx1"/>
                </a:solidFill>
                <a:effectLst/>
                <a:uLnTx/>
                <a:uFillTx/>
                <a:latin typeface="+mn-lt"/>
                <a:ea typeface="+mn-ea"/>
                <a:cs typeface="+mn-cs"/>
              </a:rPr>
              <a:t>Изложение </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проверяет умение передать содержание исходного текста с сохранением некоторых особенностей его стиля (в текстах для изложения преобладает повествование; описание и рассуждение не играют определяющую роль).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Р</a:t>
            </a:r>
            <a:r>
              <a:rPr kumimoji="0" lang="ru-RU" sz="1600" b="1" i="1" u="none" strike="noStrike" kern="1200" cap="none" spc="0" normalizeH="0" baseline="0" noProof="0" dirty="0" smtClean="0">
                <a:ln>
                  <a:noFill/>
                </a:ln>
                <a:solidFill>
                  <a:schemeClr val="tx1"/>
                </a:solidFill>
                <a:effectLst/>
                <a:uLnTx/>
                <a:uFillTx/>
                <a:latin typeface="+mn-lt"/>
                <a:ea typeface="+mn-ea"/>
                <a:cs typeface="+mn-cs"/>
              </a:rPr>
              <a:t>азрешается пользоваться орфографическим и толковым словарями.</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a:xfrm>
            <a:off x="539552" y="5085184"/>
            <a:ext cx="8208912" cy="1368152"/>
          </a:xfrm>
          <a:prstGeom prst="rect">
            <a:avLst/>
          </a:prstGeom>
          <a:solidFill>
            <a:schemeClr val="accent1">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mn-lt"/>
                <a:ea typeface="+mn-ea"/>
                <a:cs typeface="+mn-cs"/>
              </a:rPr>
              <a:t>Для получения «зачета» необходимо:</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иметь положительный результат по</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 3 критериям </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(по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критериям №1 и №2 </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 в обязательном порядке)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выдержать объем (сочинение не менее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250 слов</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 изложение – не менее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150 слов</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написать работу </a:t>
            </a:r>
            <a:r>
              <a:rPr kumimoji="0" lang="ru-RU" sz="1600" b="1" i="0" u="none" strike="noStrike" kern="1200" cap="none" spc="0" normalizeH="0" baseline="0" noProof="0" dirty="0" smtClean="0">
                <a:ln>
                  <a:noFill/>
                </a:ln>
                <a:solidFill>
                  <a:schemeClr val="tx1"/>
                </a:solidFill>
                <a:effectLst/>
                <a:uLnTx/>
                <a:uFillTx/>
                <a:latin typeface="+mn-lt"/>
                <a:ea typeface="+mn-ea"/>
                <a:cs typeface="+mn-cs"/>
              </a:rPr>
              <a:t>самостоятельно</a:t>
            </a:r>
          </a:p>
        </p:txBody>
      </p:sp>
      <p:sp>
        <p:nvSpPr>
          <p:cNvPr id="50183" name="Rectangle 7"/>
          <p:cNvSpPr>
            <a:spLocks noChangeArrowheads="1"/>
          </p:cNvSpPr>
          <p:nvPr/>
        </p:nvSpPr>
        <p:spPr bwMode="auto">
          <a:xfrm>
            <a:off x="1259632" y="-152400"/>
            <a:ext cx="8229600" cy="863823"/>
          </a:xfrm>
          <a:prstGeom prst="rect">
            <a:avLst/>
          </a:prstGeom>
          <a:noFill/>
          <a:ln w="9525">
            <a:noFill/>
            <a:miter lim="800000"/>
            <a:headEnd/>
            <a:tailEnd/>
          </a:ln>
        </p:spPr>
        <p:txBody>
          <a:bodyPr anchor="ctr"/>
          <a:lstStyle/>
          <a:p>
            <a:pPr eaLnBrk="0" hangingPunct="0"/>
            <a:r>
              <a:rPr lang="ru-RU" sz="2800" b="1" dirty="0" smtClean="0">
                <a:effectLst>
                  <a:outerShdw blurRad="38100" dist="38100" dir="2700000" algn="tl">
                    <a:srgbClr val="C0C0C0"/>
                  </a:outerShdw>
                </a:effectLst>
                <a:latin typeface="Garamond" pitchFamily="18" charset="0"/>
              </a:rPr>
              <a:t>Оценивание итогового </a:t>
            </a:r>
            <a:r>
              <a:rPr lang="ru-RU" sz="2800" b="1" dirty="0">
                <a:effectLst>
                  <a:outerShdw blurRad="38100" dist="38100" dir="2700000" algn="tl">
                    <a:srgbClr val="C0C0C0"/>
                  </a:outerShdw>
                </a:effectLst>
                <a:latin typeface="Garamond" pitchFamily="18" charset="0"/>
              </a:rPr>
              <a:t>сочинения (изложения)</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4042A4D-6872-4BFE-B0F2-0BF6E359BF91}" type="slidenum">
              <a:rPr lang="ru-RU" smtClean="0"/>
              <a:pPr/>
              <a:t>15</a:t>
            </a:fld>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92696"/>
            <a:ext cx="5184576" cy="588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txBox="1">
            <a:spLocks noChangeArrowheads="1"/>
          </p:cNvSpPr>
          <p:nvPr/>
        </p:nvSpPr>
        <p:spPr>
          <a:xfrm>
            <a:off x="6407696" y="764704"/>
            <a:ext cx="2736304" cy="5760640"/>
          </a:xfrm>
          <a:prstGeom prst="rect">
            <a:avLst/>
          </a:prstGeom>
        </p:spPr>
        <p:txBody>
          <a:bodyPr vert="horz" lIns="0" tIns="45720" rIns="0" bIns="45720" rtlCol="0">
            <a:normAutofit/>
          </a:bodyPr>
          <a:lstStyle>
            <a:lvl1pPr marL="342900" indent="-342900" algn="l" defTabSz="914400" rtl="0" eaLnBrk="1" latinLnBrk="0" hangingPunct="1">
              <a:spcBef>
                <a:spcPts val="576"/>
              </a:spcBef>
              <a:spcAft>
                <a:spcPts val="200"/>
              </a:spcAft>
              <a:buClr>
                <a:srgbClr val="C60C30"/>
              </a:buClr>
              <a:buFont typeface="Calibri" pitchFamily="34" charset="0"/>
              <a:buChar char="●"/>
              <a:defRPr lang="en-US" sz="2400" kern="1200" smtClean="0">
                <a:solidFill>
                  <a:schemeClr val="tx1">
                    <a:lumMod val="75000"/>
                    <a:lumOff val="25000"/>
                  </a:schemeClr>
                </a:solidFill>
                <a:effectLst/>
                <a:latin typeface="+mn-lt"/>
                <a:ea typeface="+mn-ea"/>
                <a:cs typeface="+mn-cs"/>
              </a:defRPr>
            </a:lvl1pPr>
            <a:lvl2pPr marL="628650" indent="-271463" algn="l" defTabSz="914400" rtl="0" eaLnBrk="1" latinLnBrk="0" hangingPunct="1">
              <a:spcBef>
                <a:spcPts val="400"/>
              </a:spcBef>
              <a:spcAft>
                <a:spcPts val="0"/>
              </a:spcAft>
              <a:buClr>
                <a:schemeClr val="bg1">
                  <a:lumMod val="50000"/>
                </a:schemeClr>
              </a:buClr>
              <a:buFont typeface="Calibri" pitchFamily="34" charset="0"/>
              <a:buChar char="●"/>
              <a:defRPr sz="2000" b="0" kern="1200">
                <a:solidFill>
                  <a:schemeClr val="tx1">
                    <a:lumMod val="75000"/>
                    <a:lumOff val="25000"/>
                  </a:schemeClr>
                </a:solidFill>
                <a:latin typeface="+mn-lt"/>
                <a:ea typeface="+mn-ea"/>
                <a:cs typeface="+mn-cs"/>
              </a:defRPr>
            </a:lvl2pPr>
            <a:lvl3pPr marL="895350" indent="-266700" algn="l" defTabSz="914400" rtl="0" eaLnBrk="1" latinLnBrk="0" hangingPunct="1">
              <a:spcBef>
                <a:spcPts val="384"/>
              </a:spcBef>
              <a:spcAft>
                <a:spcPts val="0"/>
              </a:spcAft>
              <a:buFont typeface="Calibri" pitchFamily="34" charset="0"/>
              <a:buChar char="–"/>
              <a:defRPr sz="1600" b="0" kern="1200">
                <a:solidFill>
                  <a:schemeClr val="tx1">
                    <a:lumMod val="75000"/>
                    <a:lumOff val="25000"/>
                  </a:schemeClr>
                </a:solidFill>
                <a:latin typeface="+mn-lt"/>
                <a:ea typeface="+mn-ea"/>
                <a:cs typeface="+mn-cs"/>
              </a:defRPr>
            </a:lvl3pPr>
            <a:lvl4pPr marL="1076325" indent="-179388"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1254125" indent="-176213" algn="l" defTabSz="914400" rtl="0" eaLnBrk="1" latinLnBrk="0" hangingPunct="1">
              <a:spcBef>
                <a:spcPct val="20000"/>
              </a:spcBef>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Char char="ü"/>
            </a:pPr>
            <a:r>
              <a:rPr lang="ru-RU" sz="3200" dirty="0">
                <a:solidFill>
                  <a:schemeClr val="tx1"/>
                </a:solidFill>
              </a:rPr>
              <a:t>Бланк регистрации</a:t>
            </a:r>
          </a:p>
          <a:p>
            <a:pPr marL="0" indent="0">
              <a:lnSpc>
                <a:spcPct val="90000"/>
              </a:lnSpc>
              <a:buFont typeface="Wingdings" pitchFamily="2" charset="2"/>
              <a:buChar char="ü"/>
            </a:pPr>
            <a:r>
              <a:rPr lang="ru-RU" sz="3200" dirty="0">
                <a:solidFill>
                  <a:schemeClr val="tx1"/>
                </a:solidFill>
              </a:rPr>
              <a:t>Бланк записи</a:t>
            </a:r>
          </a:p>
          <a:p>
            <a:pPr>
              <a:lnSpc>
                <a:spcPct val="90000"/>
              </a:lnSpc>
            </a:pPr>
            <a:endParaRPr lang="ru-RU" sz="3200" dirty="0" smtClean="0">
              <a:solidFill>
                <a:schemeClr val="tx1"/>
              </a:solidFill>
            </a:endParaRPr>
          </a:p>
          <a:p>
            <a:pPr>
              <a:lnSpc>
                <a:spcPct val="90000"/>
              </a:lnSpc>
            </a:pPr>
            <a:r>
              <a:rPr lang="ru-RU" sz="3200" dirty="0" smtClean="0">
                <a:solidFill>
                  <a:schemeClr val="tx1"/>
                </a:solidFill>
              </a:rPr>
              <a:t>Бланки печатаются  в ОО</a:t>
            </a:r>
            <a:endParaRPr lang="ru-RU" sz="2800" dirty="0" smtClean="0">
              <a:solidFill>
                <a:schemeClr val="tx1"/>
              </a:solidFill>
              <a:latin typeface="Calibri" pitchFamily="34" charset="0"/>
              <a:cs typeface="Calibri" pitchFamily="34" charset="0"/>
            </a:endParaRPr>
          </a:p>
          <a:p>
            <a:pPr marL="0" indent="0">
              <a:lnSpc>
                <a:spcPct val="90000"/>
              </a:lnSpc>
              <a:buFont typeface="Calibri" pitchFamily="34" charset="0"/>
              <a:buNone/>
            </a:pPr>
            <a:endParaRPr lang="ru-RU" sz="2800" dirty="0">
              <a:solidFill>
                <a:schemeClr val="tx1"/>
              </a:solidFill>
              <a:latin typeface="Calibri" pitchFamily="34" charset="0"/>
              <a:cs typeface="Calibri" pitchFamily="34" charset="0"/>
            </a:endParaRPr>
          </a:p>
        </p:txBody>
      </p:sp>
      <p:sp>
        <p:nvSpPr>
          <p:cNvPr id="9" name="TextBox 8"/>
          <p:cNvSpPr txBox="1"/>
          <p:nvPr/>
        </p:nvSpPr>
        <p:spPr>
          <a:xfrm>
            <a:off x="1371600" y="152400"/>
            <a:ext cx="5040560" cy="584775"/>
          </a:xfrm>
          <a:prstGeom prst="rect">
            <a:avLst/>
          </a:prstGeom>
          <a:noFill/>
        </p:spPr>
        <p:txBody>
          <a:bodyPr wrap="square" rtlCol="0">
            <a:spAutoFit/>
          </a:bodyPr>
          <a:lstStyle/>
          <a:p>
            <a:r>
              <a:rPr lang="ru-RU" sz="3200" b="1" dirty="0" smtClean="0">
                <a:solidFill>
                  <a:schemeClr val="tx2">
                    <a:lumMod val="60000"/>
                    <a:lumOff val="40000"/>
                  </a:schemeClr>
                </a:solidFill>
              </a:rPr>
              <a:t>Регистрационный бланк</a:t>
            </a:r>
            <a:endParaRPr lang="ru-RU" sz="3200" b="1" dirty="0">
              <a:solidFill>
                <a:schemeClr val="tx2">
                  <a:lumMod val="60000"/>
                  <a:lumOff val="40000"/>
                </a:schemeClr>
              </a:solidFill>
            </a:endParaRPr>
          </a:p>
        </p:txBody>
      </p:sp>
    </p:spTree>
    <p:extLst>
      <p:ext uri="{BB962C8B-B14F-4D97-AF65-F5344CB8AC3E}">
        <p14:creationId xmlns:p14="http://schemas.microsoft.com/office/powerpoint/2010/main" val="2213107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67A861C6-57DE-46A5-9C99-6398D970A508}" type="slidenum">
              <a:rPr lang="en-US"/>
              <a:pPr>
                <a:defRPr/>
              </a:pPr>
              <a:t>16</a:t>
            </a:fld>
            <a:endParaRPr lang="en-US"/>
          </a:p>
        </p:txBody>
      </p:sp>
      <p:sp>
        <p:nvSpPr>
          <p:cNvPr id="9221" name="Rectangle 8"/>
          <p:cNvSpPr>
            <a:spLocks noGrp="1" noChangeArrowheads="1"/>
          </p:cNvSpPr>
          <p:nvPr>
            <p:ph type="body" idx="1"/>
          </p:nvPr>
        </p:nvSpPr>
        <p:spPr>
          <a:xfrm>
            <a:off x="5580112" y="836712"/>
            <a:ext cx="3312368" cy="5564088"/>
          </a:xfrm>
          <a:noFill/>
        </p:spPr>
        <p:txBody>
          <a:bodyPr>
            <a:normAutofit fontScale="92500" lnSpcReduction="10000"/>
          </a:bodyPr>
          <a:lstStyle/>
          <a:p>
            <a:pPr eaLnBrk="1" hangingPunct="1">
              <a:lnSpc>
                <a:spcPct val="95000"/>
              </a:lnSpc>
              <a:spcBef>
                <a:spcPct val="30000"/>
              </a:spcBef>
            </a:pPr>
            <a:r>
              <a:rPr lang="ru-RU" sz="2800" dirty="0" smtClean="0">
                <a:solidFill>
                  <a:schemeClr val="tx1"/>
                </a:solidFill>
                <a:latin typeface="Calibri" pitchFamily="34" charset="0"/>
                <a:cs typeface="Calibri" pitchFamily="34" charset="0"/>
              </a:rPr>
              <a:t>В комплекте печатаются 4 страницы:</a:t>
            </a:r>
          </a:p>
          <a:p>
            <a:pPr lvl="1">
              <a:lnSpc>
                <a:spcPct val="95000"/>
              </a:lnSpc>
              <a:spcBef>
                <a:spcPct val="30000"/>
              </a:spcBef>
            </a:pPr>
            <a:r>
              <a:rPr lang="ru-RU" dirty="0" smtClean="0">
                <a:solidFill>
                  <a:schemeClr val="tx1"/>
                </a:solidFill>
                <a:latin typeface="Calibri" pitchFamily="34" charset="0"/>
                <a:cs typeface="Calibri" pitchFamily="34" charset="0"/>
              </a:rPr>
              <a:t>Два двусторонних</a:t>
            </a:r>
          </a:p>
          <a:p>
            <a:pPr lvl="1">
              <a:lnSpc>
                <a:spcPct val="95000"/>
              </a:lnSpc>
              <a:spcBef>
                <a:spcPct val="30000"/>
              </a:spcBef>
            </a:pPr>
            <a:r>
              <a:rPr lang="ru-RU" dirty="0" smtClean="0">
                <a:solidFill>
                  <a:schemeClr val="tx1"/>
                </a:solidFill>
                <a:latin typeface="Calibri" pitchFamily="34" charset="0"/>
                <a:cs typeface="Calibri" pitchFamily="34" charset="0"/>
              </a:rPr>
              <a:t>Четыре односторонних</a:t>
            </a:r>
          </a:p>
          <a:p>
            <a:pPr lvl="1">
              <a:lnSpc>
                <a:spcPct val="95000"/>
              </a:lnSpc>
              <a:spcBef>
                <a:spcPct val="30000"/>
              </a:spcBef>
            </a:pPr>
            <a:endParaRPr lang="ru-RU" dirty="0" smtClean="0">
              <a:solidFill>
                <a:schemeClr val="tx1"/>
              </a:solidFill>
              <a:latin typeface="Calibri" pitchFamily="34" charset="0"/>
              <a:cs typeface="Calibri" pitchFamily="34" charset="0"/>
            </a:endParaRPr>
          </a:p>
          <a:p>
            <a:pPr lvl="1">
              <a:lnSpc>
                <a:spcPct val="95000"/>
              </a:lnSpc>
              <a:spcBef>
                <a:spcPct val="30000"/>
              </a:spcBef>
            </a:pPr>
            <a:endParaRPr lang="ru-RU" dirty="0" smtClean="0">
              <a:solidFill>
                <a:schemeClr val="tx1"/>
              </a:solidFill>
              <a:latin typeface="Calibri" pitchFamily="34" charset="0"/>
              <a:cs typeface="Calibri" pitchFamily="34" charset="0"/>
            </a:endParaRPr>
          </a:p>
          <a:p>
            <a:pPr>
              <a:lnSpc>
                <a:spcPct val="95000"/>
              </a:lnSpc>
              <a:spcBef>
                <a:spcPct val="30000"/>
              </a:spcBef>
            </a:pPr>
            <a:r>
              <a:rPr lang="ru-RU" dirty="0" smtClean="0">
                <a:solidFill>
                  <a:schemeClr val="tx1"/>
                </a:solidFill>
                <a:latin typeface="Calibri" pitchFamily="34" charset="0"/>
                <a:cs typeface="Calibri" pitchFamily="34" charset="0"/>
              </a:rPr>
              <a:t>При </a:t>
            </a:r>
            <a:r>
              <a:rPr lang="ru-RU" dirty="0">
                <a:solidFill>
                  <a:schemeClr val="tx1"/>
                </a:solidFill>
                <a:latin typeface="Calibri" pitchFamily="34" charset="0"/>
                <a:cs typeface="Calibri" pitchFamily="34" charset="0"/>
              </a:rPr>
              <a:t>необходимости могут допечатываться</a:t>
            </a:r>
            <a:endParaRPr lang="ru-RU" dirty="0" smtClean="0">
              <a:solidFill>
                <a:schemeClr val="tx1"/>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48965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2"/>
          <p:cNvSpPr>
            <a:spLocks noGrp="1" noChangeArrowheads="1"/>
          </p:cNvSpPr>
          <p:nvPr>
            <p:ph type="title"/>
          </p:nvPr>
        </p:nvSpPr>
        <p:spPr>
          <a:xfrm>
            <a:off x="467544" y="260648"/>
            <a:ext cx="7416800" cy="468472"/>
          </a:xfrm>
        </p:spPr>
        <p:txBody>
          <a:bodyPr>
            <a:normAutofit fontScale="90000"/>
          </a:bodyPr>
          <a:lstStyle/>
          <a:p>
            <a:pPr eaLnBrk="1" hangingPunct="1"/>
            <a:r>
              <a:rPr lang="ru-RU" b="1" dirty="0" smtClean="0">
                <a:latin typeface="Calibri" pitchFamily="34" charset="0"/>
                <a:cs typeface="Calibri" pitchFamily="34" charset="0"/>
              </a:rPr>
              <a:t>Бланк записи</a:t>
            </a:r>
            <a:endParaRPr lang="en-US" b="1" dirty="0" smtClean="0">
              <a:latin typeface="Calibri" pitchFamily="34" charset="0"/>
              <a:cs typeface="Calibri" pitchFamily="34" charset="0"/>
            </a:endParaRPr>
          </a:p>
        </p:txBody>
      </p:sp>
    </p:spTree>
    <p:extLst>
      <p:ext uri="{BB962C8B-B14F-4D97-AF65-F5344CB8AC3E}">
        <p14:creationId xmlns:p14="http://schemas.microsoft.com/office/powerpoint/2010/main" val="340775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38101"/>
            <a:ext cx="7499176" cy="914400"/>
          </a:xfrm>
        </p:spPr>
        <p:txBody>
          <a:bodyPr>
            <a:normAutofit fontScale="90000"/>
          </a:bodyPr>
          <a:lstStyle/>
          <a:p>
            <a:pPr algn="ctr"/>
            <a:r>
              <a:rPr lang="ru-RU" dirty="0" smtClean="0">
                <a:solidFill>
                  <a:srgbClr val="002060"/>
                </a:solidFill>
              </a:rPr>
              <a:t>Разделение </a:t>
            </a:r>
            <a:r>
              <a:rPr lang="ru-RU" dirty="0" err="1" smtClean="0">
                <a:solidFill>
                  <a:srgbClr val="002060"/>
                </a:solidFill>
              </a:rPr>
              <a:t>Егэ</a:t>
            </a:r>
            <a:r>
              <a:rPr lang="ru-RU" dirty="0" smtClean="0">
                <a:solidFill>
                  <a:srgbClr val="002060"/>
                </a:solidFill>
              </a:rPr>
              <a:t> по математике на базовый и профильный уровни</a:t>
            </a:r>
            <a:endParaRPr lang="ru-RU" dirty="0">
              <a:solidFill>
                <a:srgbClr val="002060"/>
              </a:solidFill>
            </a:endParaRPr>
          </a:p>
        </p:txBody>
      </p:sp>
      <p:sp>
        <p:nvSpPr>
          <p:cNvPr id="10" name="Подзаголовок 2"/>
          <p:cNvSpPr txBox="1">
            <a:spLocks/>
          </p:cNvSpPr>
          <p:nvPr/>
        </p:nvSpPr>
        <p:spPr bwMode="auto">
          <a:xfrm>
            <a:off x="180975" y="1343025"/>
            <a:ext cx="8772525" cy="4905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ЕГЭ по математике на базовом уровне оценивается по пяти бальной шкале и не может быть засчитан в качестве вступительного испытания в вуз.</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Обучающийся может выбрать для сдачи ЕГЭ по математике на базовом и/или профильном уровне.</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ЕГЭ по математике на базовом и профильном уровне проводятся в разные дни (за исключением резервных дней).</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В случае получения неудовлетворительного результата ЕГЭ по математике пересдача в мае-июне возможна только на базовом уровне.</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Контрольные измерительные материалы ЕГЭ по математике на базовом уровне не включают часть С и содержат больше заданий направленных на практическое использование знаний. </a:t>
            </a: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87485" y="2660713"/>
            <a:ext cx="288925" cy="6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Объект 2"/>
          <p:cNvSpPr txBox="1">
            <a:spLocks/>
          </p:cNvSpPr>
          <p:nvPr/>
        </p:nvSpPr>
        <p:spPr>
          <a:xfrm>
            <a:off x="395412" y="5925280"/>
            <a:ext cx="8641085" cy="768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b="1" dirty="0">
                <a:solidFill>
                  <a:srgbClr val="C00000"/>
                </a:solidFill>
                <a:latin typeface="Cambria" panose="02040503050406030204" pitchFamily="18" charset="0"/>
              </a:rPr>
              <a:t>Выпускники могут </a:t>
            </a:r>
            <a:r>
              <a:rPr lang="ru-RU" sz="1400" b="1" dirty="0" smtClean="0">
                <a:solidFill>
                  <a:srgbClr val="C00000"/>
                </a:solidFill>
                <a:latin typeface="Cambria" panose="02040503050406030204" pitchFamily="18" charset="0"/>
              </a:rPr>
              <a:t>сдавать: </a:t>
            </a:r>
            <a:r>
              <a:rPr lang="ru-RU" sz="1400" b="1" dirty="0">
                <a:solidFill>
                  <a:srgbClr val="C00000"/>
                </a:solidFill>
                <a:latin typeface="Cambria" panose="02040503050406030204" pitchFamily="18" charset="0"/>
              </a:rPr>
              <a:t>оба уровня одновременно, </a:t>
            </a:r>
            <a:r>
              <a:rPr lang="ru-RU" sz="1400" b="1" dirty="0" smtClean="0">
                <a:solidFill>
                  <a:srgbClr val="C00000"/>
                </a:solidFill>
                <a:latin typeface="Cambria" panose="02040503050406030204" pitchFamily="18" charset="0"/>
              </a:rPr>
              <a:t>один </a:t>
            </a:r>
            <a:r>
              <a:rPr lang="ru-RU" sz="1400" b="1" dirty="0">
                <a:solidFill>
                  <a:srgbClr val="C00000"/>
                </a:solidFill>
                <a:latin typeface="Cambria" panose="02040503050406030204" pitchFamily="18" charset="0"/>
              </a:rPr>
              <a:t>из </a:t>
            </a:r>
            <a:r>
              <a:rPr lang="ru-RU" sz="1400" b="1" dirty="0" smtClean="0">
                <a:solidFill>
                  <a:srgbClr val="C00000"/>
                </a:solidFill>
                <a:latin typeface="Cambria" panose="02040503050406030204" pitchFamily="18" charset="0"/>
              </a:rPr>
              <a:t>уровней</a:t>
            </a:r>
            <a:endParaRPr lang="ru-RU" sz="1400" b="1" dirty="0">
              <a:solidFill>
                <a:srgbClr val="C00000"/>
              </a:solidFill>
              <a:latin typeface="Cambria" panose="02040503050406030204" pitchFamily="18" charset="0"/>
            </a:endParaRPr>
          </a:p>
          <a:p>
            <a:pPr marL="0" indent="0" algn="ctr">
              <a:buFont typeface="Arial" panose="020B0604020202020204" pitchFamily="34" charset="0"/>
              <a:buNone/>
            </a:pPr>
            <a:r>
              <a:rPr lang="ru-RU" sz="1400" b="1" dirty="0">
                <a:solidFill>
                  <a:srgbClr val="C00000"/>
                </a:solidFill>
                <a:latin typeface="Cambria" panose="02040503050406030204" pitchFamily="18" charset="0"/>
              </a:rPr>
              <a:t>Пересдача </a:t>
            </a:r>
            <a:r>
              <a:rPr lang="ru-RU" sz="1400" b="1" dirty="0" smtClean="0">
                <a:solidFill>
                  <a:srgbClr val="C00000"/>
                </a:solidFill>
                <a:latin typeface="Cambria" panose="02040503050406030204" pitchFamily="18" charset="0"/>
              </a:rPr>
              <a:t>только одного экзамена на </a:t>
            </a:r>
            <a:r>
              <a:rPr lang="ru-RU" sz="1400" b="1" dirty="0">
                <a:solidFill>
                  <a:srgbClr val="C00000"/>
                </a:solidFill>
                <a:latin typeface="Cambria" panose="02040503050406030204" pitchFamily="18" charset="0"/>
              </a:rPr>
              <a:t>базовом уровне</a:t>
            </a:r>
          </a:p>
          <a:p>
            <a:endParaRPr lang="ru-RU" sz="1400" b="1" dirty="0">
              <a:solidFill>
                <a:srgbClr val="C00000"/>
              </a:solidFill>
              <a:latin typeface="Cambria" panose="02040503050406030204" pitchFamily="18" charset="0"/>
            </a:endParaRPr>
          </a:p>
        </p:txBody>
      </p:sp>
      <p:sp>
        <p:nvSpPr>
          <p:cNvPr id="7" name="Прямоугольник 6"/>
          <p:cNvSpPr/>
          <p:nvPr/>
        </p:nvSpPr>
        <p:spPr>
          <a:xfrm>
            <a:off x="683569" y="2209800"/>
            <a:ext cx="3816424" cy="3331437"/>
          </a:xfrm>
          <a:prstGeom prst="rect">
            <a:avLst/>
          </a:prstGeom>
          <a:solidFill>
            <a:srgbClr val="B9CDE5">
              <a:alpha val="31000"/>
            </a:srgbClr>
          </a:solidFill>
          <a:ln w="25400" cap="flat" cmpd="sng" algn="ctr">
            <a:noFill/>
            <a:prstDash val="sysDash"/>
          </a:ln>
          <a:effectLst/>
        </p:spPr>
        <p:txBody>
          <a:bodyPr anchor="ctr"/>
          <a:lstStyle/>
          <a:p>
            <a:pPr algn="ctr">
              <a:spcBef>
                <a:spcPct val="0"/>
              </a:spcBef>
            </a:pPr>
            <a:r>
              <a:rPr lang="ru-RU" sz="1400" b="1" dirty="0" smtClean="0">
                <a:solidFill>
                  <a:srgbClr val="2E3192"/>
                </a:solidFill>
                <a:latin typeface="Cambria" panose="02040503050406030204" pitchFamily="18" charset="0"/>
              </a:rPr>
              <a:t>Базовый</a:t>
            </a:r>
          </a:p>
          <a:p>
            <a:pPr algn="ctr">
              <a:spcBef>
                <a:spcPct val="0"/>
              </a:spcBef>
            </a:pPr>
            <a:r>
              <a:rPr lang="ru-RU" sz="1400" dirty="0" smtClean="0">
                <a:solidFill>
                  <a:srgbClr val="2E3192"/>
                </a:solidFill>
                <a:latin typeface="Cambria" panose="02040503050406030204" pitchFamily="18" charset="0"/>
              </a:rPr>
              <a:t> </a:t>
            </a:r>
            <a:endParaRPr lang="ru-RU" sz="1400" dirty="0">
              <a:solidFill>
                <a:srgbClr val="2E3192"/>
              </a:solidFill>
              <a:latin typeface="Cambria" panose="02040503050406030204" pitchFamily="18" charset="0"/>
            </a:endParaRPr>
          </a:p>
          <a:p>
            <a:pPr algn="ctr">
              <a:spcBef>
                <a:spcPct val="0"/>
              </a:spcBef>
            </a:pPr>
            <a:r>
              <a:rPr lang="ru-RU" sz="1400" b="1" dirty="0" smtClean="0">
                <a:solidFill>
                  <a:srgbClr val="2E3192"/>
                </a:solidFill>
                <a:latin typeface="Cambria" panose="02040503050406030204" pitchFamily="18" charset="0"/>
              </a:rPr>
              <a:t>аттестат</a:t>
            </a:r>
          </a:p>
          <a:p>
            <a:pPr algn="ctr">
              <a:spcBef>
                <a:spcPct val="0"/>
              </a:spcBef>
            </a:pPr>
            <a:r>
              <a:rPr lang="ru-RU" sz="1400" b="1" dirty="0" smtClean="0">
                <a:solidFill>
                  <a:srgbClr val="2E3192"/>
                </a:solidFill>
                <a:latin typeface="Cambria" panose="02040503050406030204" pitchFamily="18" charset="0"/>
              </a:rPr>
              <a:t>поступление </a:t>
            </a:r>
            <a:r>
              <a:rPr lang="ru-RU" sz="1400" b="1" dirty="0">
                <a:solidFill>
                  <a:srgbClr val="2E3192"/>
                </a:solidFill>
                <a:latin typeface="Cambria" panose="02040503050406030204" pitchFamily="18" charset="0"/>
              </a:rPr>
              <a:t>в вуз </a:t>
            </a:r>
            <a:r>
              <a:rPr lang="ru-RU" sz="1400" dirty="0">
                <a:solidFill>
                  <a:srgbClr val="2E3192"/>
                </a:solidFill>
                <a:latin typeface="Cambria" panose="02040503050406030204" pitchFamily="18" charset="0"/>
              </a:rPr>
              <a:t>на направления </a:t>
            </a:r>
            <a:r>
              <a:rPr lang="ru-RU" sz="1400" dirty="0" smtClean="0">
                <a:solidFill>
                  <a:srgbClr val="2E3192"/>
                </a:solidFill>
                <a:latin typeface="Cambria" panose="02040503050406030204" pitchFamily="18" charset="0"/>
              </a:rPr>
              <a:t>подготовки без математики</a:t>
            </a:r>
          </a:p>
          <a:p>
            <a:pPr algn="ctr">
              <a:spcBef>
                <a:spcPct val="0"/>
              </a:spcBef>
            </a:pPr>
            <a:endParaRPr lang="ru-RU" sz="1400" dirty="0" smtClean="0">
              <a:solidFill>
                <a:srgbClr val="2E3192"/>
              </a:solidFill>
              <a:latin typeface="Cambria" panose="02040503050406030204" pitchFamily="18" charset="0"/>
            </a:endParaRPr>
          </a:p>
          <a:p>
            <a:pPr algn="ctr">
              <a:spcBef>
                <a:spcPct val="0"/>
              </a:spcBef>
            </a:pPr>
            <a:r>
              <a:rPr lang="ru-RU" sz="1400" dirty="0" smtClean="0">
                <a:solidFill>
                  <a:srgbClr val="2E3192"/>
                </a:solidFill>
                <a:latin typeface="Cambria" panose="02040503050406030204" pitchFamily="18" charset="0"/>
              </a:rPr>
              <a:t>5-балльная система</a:t>
            </a:r>
          </a:p>
          <a:p>
            <a:pPr algn="ctr">
              <a:spcBef>
                <a:spcPct val="0"/>
              </a:spcBef>
            </a:pPr>
            <a:endParaRPr lang="ru-RU" sz="1400" dirty="0" smtClean="0">
              <a:solidFill>
                <a:srgbClr val="2E3192"/>
              </a:solidFill>
              <a:latin typeface="Cambria" panose="02040503050406030204" pitchFamily="18" charset="0"/>
            </a:endParaRPr>
          </a:p>
          <a:p>
            <a:pPr algn="ctr">
              <a:spcBef>
                <a:spcPct val="0"/>
              </a:spcBef>
            </a:pPr>
            <a:r>
              <a:rPr lang="ru-RU" sz="1400" b="1" dirty="0" smtClean="0">
                <a:solidFill>
                  <a:srgbClr val="C00000"/>
                </a:solidFill>
                <a:latin typeface="Cambria" panose="02040503050406030204" pitchFamily="18" charset="0"/>
              </a:rPr>
              <a:t>апробация 13-17.10.2014</a:t>
            </a:r>
            <a:endParaRPr lang="ru-RU" sz="1400" b="1" dirty="0">
              <a:solidFill>
                <a:srgbClr val="C00000"/>
              </a:solidFill>
              <a:latin typeface="Cambria" panose="02040503050406030204" pitchFamily="18" charset="0"/>
            </a:endParaRPr>
          </a:p>
        </p:txBody>
      </p:sp>
      <p:sp>
        <p:nvSpPr>
          <p:cNvPr id="8" name="Прямоугольник 7"/>
          <p:cNvSpPr/>
          <p:nvPr/>
        </p:nvSpPr>
        <p:spPr>
          <a:xfrm>
            <a:off x="5304103" y="2209799"/>
            <a:ext cx="3300345" cy="3331437"/>
          </a:xfrm>
          <a:prstGeom prst="rect">
            <a:avLst/>
          </a:prstGeom>
          <a:solidFill>
            <a:srgbClr val="B9CDE5">
              <a:alpha val="31000"/>
            </a:srgbClr>
          </a:solidFill>
          <a:ln w="25400" cap="flat" cmpd="sng" algn="ctr">
            <a:noFill/>
            <a:prstDash val="sysDash"/>
          </a:ln>
          <a:effectLst/>
        </p:spPr>
        <p:txBody>
          <a:bodyPr anchor="ctr"/>
          <a:lstStyle/>
          <a:p>
            <a:pPr algn="ctr">
              <a:spcBef>
                <a:spcPct val="0"/>
              </a:spcBef>
            </a:pPr>
            <a:r>
              <a:rPr lang="ru-RU" sz="1400" b="1" dirty="0" smtClean="0">
                <a:solidFill>
                  <a:srgbClr val="2E3192"/>
                </a:solidFill>
                <a:latin typeface="Cambria" panose="02040503050406030204" pitchFamily="18" charset="0"/>
              </a:rPr>
              <a:t>Профильный</a:t>
            </a:r>
          </a:p>
          <a:p>
            <a:pPr algn="ctr">
              <a:spcBef>
                <a:spcPct val="0"/>
              </a:spcBef>
            </a:pPr>
            <a:r>
              <a:rPr lang="ru-RU" sz="1400" b="1" dirty="0" smtClean="0">
                <a:solidFill>
                  <a:srgbClr val="2E3192"/>
                </a:solidFill>
                <a:latin typeface="Cambria" panose="02040503050406030204" pitchFamily="18" charset="0"/>
              </a:rPr>
              <a:t> </a:t>
            </a:r>
            <a:endParaRPr lang="ru-RU" sz="1400" b="1" dirty="0">
              <a:solidFill>
                <a:srgbClr val="2E3192"/>
              </a:solidFill>
              <a:latin typeface="Cambria" panose="02040503050406030204" pitchFamily="18" charset="0"/>
            </a:endParaRPr>
          </a:p>
          <a:p>
            <a:pPr algn="ctr">
              <a:spcBef>
                <a:spcPct val="0"/>
              </a:spcBef>
            </a:pPr>
            <a:r>
              <a:rPr lang="ru-RU" sz="1400" b="1" dirty="0" smtClean="0">
                <a:solidFill>
                  <a:srgbClr val="2E3192"/>
                </a:solidFill>
                <a:latin typeface="Cambria" panose="02040503050406030204" pitchFamily="18" charset="0"/>
              </a:rPr>
              <a:t>поступление в вуз</a:t>
            </a:r>
          </a:p>
          <a:p>
            <a:pPr algn="ctr">
              <a:spcBef>
                <a:spcPct val="0"/>
              </a:spcBef>
            </a:pPr>
            <a:endParaRPr lang="ru-RU" sz="1400" dirty="0" smtClean="0">
              <a:solidFill>
                <a:srgbClr val="2E3192"/>
              </a:solidFill>
              <a:latin typeface="Cambria" panose="02040503050406030204" pitchFamily="18" charset="0"/>
            </a:endParaRPr>
          </a:p>
          <a:p>
            <a:pPr algn="ctr">
              <a:spcBef>
                <a:spcPct val="0"/>
              </a:spcBef>
            </a:pPr>
            <a:r>
              <a:rPr lang="ru-RU" sz="1400" dirty="0" smtClean="0">
                <a:solidFill>
                  <a:srgbClr val="2E3192"/>
                </a:solidFill>
                <a:latin typeface="Cambria" panose="02040503050406030204" pitchFamily="18" charset="0"/>
              </a:rPr>
              <a:t>модель </a:t>
            </a:r>
            <a:r>
              <a:rPr lang="ru-RU" sz="1400" dirty="0">
                <a:solidFill>
                  <a:srgbClr val="2E3192"/>
                </a:solidFill>
                <a:latin typeface="Cambria" panose="02040503050406030204" pitchFamily="18" charset="0"/>
              </a:rPr>
              <a:t>2014 года </a:t>
            </a:r>
          </a:p>
          <a:p>
            <a:pPr algn="ctr">
              <a:spcBef>
                <a:spcPct val="0"/>
              </a:spcBef>
            </a:pPr>
            <a:endParaRPr lang="ru-RU" sz="1400" dirty="0">
              <a:solidFill>
                <a:srgbClr val="2E3192"/>
              </a:solidFill>
              <a:latin typeface="Cambria" panose="02040503050406030204" pitchFamily="18" charset="0"/>
            </a:endParaRPr>
          </a:p>
          <a:p>
            <a:pPr algn="ctr">
              <a:spcBef>
                <a:spcPct val="0"/>
              </a:spcBef>
            </a:pPr>
            <a:r>
              <a:rPr lang="ru-RU" sz="1400" dirty="0" smtClean="0">
                <a:solidFill>
                  <a:srgbClr val="2E3192"/>
                </a:solidFill>
                <a:latin typeface="Cambria" panose="02040503050406030204" pitchFamily="18" charset="0"/>
              </a:rPr>
              <a:t>100-балльная система</a:t>
            </a:r>
          </a:p>
          <a:p>
            <a:pPr algn="ctr">
              <a:spcBef>
                <a:spcPct val="0"/>
              </a:spcBef>
            </a:pPr>
            <a:r>
              <a:rPr lang="ru-RU" sz="1400" dirty="0">
                <a:solidFill>
                  <a:srgbClr val="2E3192"/>
                </a:solidFill>
                <a:latin typeface="Cambria" panose="02040503050406030204" pitchFamily="18" charset="0"/>
              </a:rPr>
              <a:t> </a:t>
            </a:r>
            <a:endParaRPr lang="ru-RU" sz="1400" dirty="0" smtClean="0">
              <a:solidFill>
                <a:srgbClr val="2E3192"/>
              </a:solidFill>
              <a:latin typeface="Cambria" panose="02040503050406030204" pitchFamily="18" charset="0"/>
            </a:endParaRPr>
          </a:p>
          <a:p>
            <a:pPr algn="ctr">
              <a:spcBef>
                <a:spcPct val="0"/>
              </a:spcBef>
            </a:pPr>
            <a:r>
              <a:rPr lang="ru-RU" sz="1400" b="1" dirty="0" smtClean="0">
                <a:solidFill>
                  <a:srgbClr val="2E3192"/>
                </a:solidFill>
                <a:latin typeface="Cambria" panose="02040503050406030204" pitchFamily="18" charset="0"/>
              </a:rPr>
              <a:t>минимальный порог - 27</a:t>
            </a:r>
          </a:p>
        </p:txBody>
      </p:sp>
      <p:sp>
        <p:nvSpPr>
          <p:cNvPr id="9" name="Стрелка вниз 8"/>
          <p:cNvSpPr/>
          <p:nvPr/>
        </p:nvSpPr>
        <p:spPr>
          <a:xfrm>
            <a:off x="4032298" y="1676400"/>
            <a:ext cx="1728192" cy="576517"/>
          </a:xfrm>
          <a:prstGeom prst="downArrow">
            <a:avLst/>
          </a:prstGeom>
          <a:gradFill>
            <a:gsLst>
              <a:gs pos="0">
                <a:sysClr val="window" lastClr="FFFFFF"/>
              </a:gs>
              <a:gs pos="100000">
                <a:srgbClr val="C00000">
                  <a:lumMod val="72000"/>
                  <a:lumOff val="28000"/>
                </a:srgbClr>
              </a:gs>
              <a:gs pos="100000">
                <a:srgbClr val="C00000"/>
              </a:gs>
              <a:gs pos="100000">
                <a:srgbClr val="4F81BD">
                  <a:tint val="23500"/>
                  <a:satMod val="160000"/>
                </a:srgbClr>
              </a:gs>
            </a:gsLst>
            <a:lin ang="5400000" scaled="0"/>
          </a:gradFill>
          <a:ln w="25400" cap="flat" cmpd="sng" algn="ctr">
            <a:noFill/>
            <a:prstDash val="solid"/>
          </a:ln>
          <a:effectLst/>
        </p:spPr>
        <p:txBody>
          <a:bodyPr anchor="ctr"/>
          <a:lstStyle/>
          <a:p>
            <a:pPr algn="ctr">
              <a:defRPr/>
            </a:pPr>
            <a:endParaRPr lang="ru-RU" kern="0" dirty="0">
              <a:solidFill>
                <a:prstClr val="white"/>
              </a:solidFill>
            </a:endParaRPr>
          </a:p>
        </p:txBody>
      </p:sp>
      <p:sp>
        <p:nvSpPr>
          <p:cNvPr id="10" name="Прямоугольник 9"/>
          <p:cNvSpPr/>
          <p:nvPr/>
        </p:nvSpPr>
        <p:spPr>
          <a:xfrm>
            <a:off x="1447800" y="609600"/>
            <a:ext cx="6840041" cy="1044907"/>
          </a:xfrm>
          <a:prstGeom prst="rect">
            <a:avLst/>
          </a:prstGeom>
          <a:solidFill>
            <a:srgbClr val="B9CDE5">
              <a:alpha val="31000"/>
            </a:srgbClr>
          </a:solidFill>
          <a:ln w="25400" cap="flat" cmpd="sng" algn="ctr">
            <a:noFill/>
            <a:prstDash val="sysDash"/>
          </a:ln>
          <a:effectLst/>
        </p:spPr>
        <p:txBody>
          <a:bodyPr anchor="ctr"/>
          <a:lstStyle/>
          <a:p>
            <a:pPr algn="ctr">
              <a:spcBef>
                <a:spcPct val="0"/>
              </a:spcBef>
            </a:pPr>
            <a:r>
              <a:rPr lang="ru-RU" sz="1400" dirty="0">
                <a:solidFill>
                  <a:srgbClr val="2E3192"/>
                </a:solidFill>
                <a:latin typeface="Cambria" panose="02040503050406030204" pitchFamily="18" charset="0"/>
              </a:rPr>
              <a:t>В соответствии с Концепцией развития математического образования в РФ, ЕГЭ по математике будет разделен на два уровня:</a:t>
            </a:r>
          </a:p>
        </p:txBody>
      </p:sp>
      <p:sp>
        <p:nvSpPr>
          <p:cNvPr id="16" name="TextBox 15"/>
          <p:cNvSpPr txBox="1"/>
          <p:nvPr/>
        </p:nvSpPr>
        <p:spPr>
          <a:xfrm>
            <a:off x="1371600" y="152400"/>
            <a:ext cx="7488238" cy="430887"/>
          </a:xfrm>
          <a:prstGeom prst="rect">
            <a:avLst/>
          </a:prstGeom>
          <a:noFill/>
          <a:effectLst>
            <a:outerShdw blurRad="50800" dist="38100" dir="5400000" algn="t" rotWithShape="0">
              <a:prstClr val="black">
                <a:alpha val="40000"/>
              </a:prstClr>
            </a:outerShdw>
          </a:effectLst>
        </p:spPr>
        <p:txBody>
          <a:bodyPr>
            <a:spAutoFit/>
          </a:bodyPr>
          <a:lstStyle/>
          <a:p>
            <a:pPr fontAlgn="base">
              <a:spcBef>
                <a:spcPct val="0"/>
              </a:spcBef>
              <a:spcAft>
                <a:spcPct val="0"/>
              </a:spcAft>
              <a:defRPr/>
            </a:pPr>
            <a:r>
              <a:rPr lang="ru-RU" sz="2200" b="1" dirty="0">
                <a:solidFill>
                  <a:srgbClr val="2E3192"/>
                </a:solidFill>
                <a:latin typeface="Cambria" pitchFamily="18" charset="0"/>
              </a:rPr>
              <a:t>Математика</a:t>
            </a:r>
          </a:p>
        </p:txBody>
      </p:sp>
    </p:spTree>
    <p:extLst>
      <p:ext uri="{BB962C8B-B14F-4D97-AF65-F5344CB8AC3E}">
        <p14:creationId xmlns:p14="http://schemas.microsoft.com/office/powerpoint/2010/main" val="417296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38101"/>
            <a:ext cx="7499176" cy="914400"/>
          </a:xfrm>
        </p:spPr>
        <p:txBody>
          <a:bodyPr>
            <a:normAutofit fontScale="90000"/>
          </a:bodyPr>
          <a:lstStyle/>
          <a:p>
            <a:pPr lvl="0" algn="ctr">
              <a:spcBef>
                <a:spcPts val="0"/>
              </a:spcBef>
              <a:defRPr/>
            </a:pPr>
            <a:r>
              <a:rPr lang="ru-RU" dirty="0" smtClean="0">
                <a:solidFill>
                  <a:srgbClr val="002060"/>
                </a:solidFill>
                <a:latin typeface="Calibri" pitchFamily="34" charset="0"/>
              </a:rPr>
              <a:t>Введение раздела «Говорение» в ЕГЭ по иностранным языкам</a:t>
            </a:r>
          </a:p>
        </p:txBody>
      </p:sp>
      <p:sp>
        <p:nvSpPr>
          <p:cNvPr id="10" name="Подзаголовок 2"/>
          <p:cNvSpPr txBox="1">
            <a:spLocks/>
          </p:cNvSpPr>
          <p:nvPr/>
        </p:nvSpPr>
        <p:spPr bwMode="auto">
          <a:xfrm>
            <a:off x="180975" y="1143000"/>
            <a:ext cx="8772525" cy="4905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lang="ru-RU" sz="2400" b="1" dirty="0" smtClean="0">
                <a:solidFill>
                  <a:srgbClr val="002060"/>
                </a:solidFill>
                <a:latin typeface="Calibri" pitchFamily="34" charset="0"/>
              </a:rPr>
              <a:t>Раздел «Говорение» в ЕГЭ по иностранным языкам сдается по желанию участника ЕГЭ. За раздел «Говорение» можно получить максимум 20 баллов. За остальные разделы можно получить максимум 80 баллов.</a:t>
            </a:r>
          </a:p>
          <a:p>
            <a:pPr marR="0" lvl="0" indent="342000" defTabSz="914400" rtl="0" eaLnBrk="0" fontAlgn="base" latinLnBrk="0" hangingPunct="0">
              <a:lnSpc>
                <a:spcPct val="100000"/>
              </a:lnSpc>
              <a:spcBef>
                <a:spcPts val="0"/>
              </a:spcBef>
              <a:spcAft>
                <a:spcPct val="0"/>
              </a:spcAft>
              <a:buClrTx/>
              <a:buSzTx/>
              <a:tabLst/>
              <a:defRPr/>
            </a:pPr>
            <a:endParaRPr lang="ru-RU" sz="24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400" b="1" dirty="0" smtClean="0">
                <a:solidFill>
                  <a:srgbClr val="002060"/>
                </a:solidFill>
                <a:latin typeface="Calibri" pitchFamily="34" charset="0"/>
              </a:rPr>
              <a:t>Раздел говорение сдается в отдельный день.</a:t>
            </a:r>
          </a:p>
          <a:p>
            <a:pPr marR="0" lvl="0" indent="342000" defTabSz="914400" rtl="0" eaLnBrk="0" fontAlgn="base" latinLnBrk="0" hangingPunct="0">
              <a:lnSpc>
                <a:spcPct val="100000"/>
              </a:lnSpc>
              <a:spcBef>
                <a:spcPts val="0"/>
              </a:spcBef>
              <a:spcAft>
                <a:spcPct val="0"/>
              </a:spcAft>
              <a:buClrTx/>
              <a:buSzTx/>
              <a:tabLst/>
              <a:defRPr/>
            </a:pPr>
            <a:endParaRPr lang="ru-RU" sz="24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400" b="1" dirty="0" smtClean="0">
                <a:solidFill>
                  <a:srgbClr val="002060"/>
                </a:solidFill>
                <a:latin typeface="Calibri" pitchFamily="34" charset="0"/>
              </a:rPr>
              <a:t>Устный ответ участника ЕГЭ записывается на цифровой </a:t>
            </a:r>
            <a:r>
              <a:rPr lang="ru-RU" sz="2400" b="1" dirty="0" err="1" smtClean="0">
                <a:solidFill>
                  <a:srgbClr val="002060"/>
                </a:solidFill>
                <a:latin typeface="Calibri" pitchFamily="34" charset="0"/>
              </a:rPr>
              <a:t>аудионоситель</a:t>
            </a:r>
            <a:r>
              <a:rPr lang="ru-RU" sz="2400" b="1" dirty="0" smtClean="0">
                <a:solidFill>
                  <a:srgbClr val="002060"/>
                </a:solidFill>
                <a:latin typeface="Calibri" pitchFamily="34" charset="0"/>
              </a:rPr>
              <a:t>, после чего участник ЕГЭ прослушивает свой ответ, чтобы убедиться, что запись произведена без технических сбоев.</a:t>
            </a:r>
          </a:p>
          <a:p>
            <a:pPr marR="0" lvl="0" indent="342000" defTabSz="914400" rtl="0" eaLnBrk="0" fontAlgn="base" latinLnBrk="0" hangingPunct="0">
              <a:lnSpc>
                <a:spcPct val="100000"/>
              </a:lnSpc>
              <a:spcBef>
                <a:spcPts val="0"/>
              </a:spcBef>
              <a:spcAft>
                <a:spcPct val="0"/>
              </a:spcAft>
              <a:buClrTx/>
              <a:buSzTx/>
              <a:tabLst/>
              <a:defRPr/>
            </a:pPr>
            <a:endParaRPr lang="ru-RU" sz="2400"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400" b="1" dirty="0" smtClean="0">
                <a:solidFill>
                  <a:srgbClr val="002060"/>
                </a:solidFill>
                <a:latin typeface="Calibri" pitchFamily="34" charset="0"/>
              </a:rPr>
              <a:t>Устный ответ должен быть дан громко и разборчиво. </a:t>
            </a:r>
          </a:p>
          <a:p>
            <a:pPr marR="0" lvl="0" indent="342000" defTabSz="914400" rtl="0" eaLnBrk="0" fontAlgn="base" latinLnBrk="0" hangingPunct="0">
              <a:lnSpc>
                <a:spcPct val="100000"/>
              </a:lnSpc>
              <a:spcBef>
                <a:spcPts val="0"/>
              </a:spcBef>
              <a:spcAft>
                <a:spcPct val="0"/>
              </a:spcAft>
              <a:buClrTx/>
              <a:buSzTx/>
              <a:tabLst/>
              <a:defRPr/>
            </a:pPr>
            <a:endParaRPr lang="ru-RU" sz="2000" b="1" dirty="0" smtClean="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228599" y="838200"/>
          <a:ext cx="8686800" cy="5244190"/>
        </p:xfrm>
        <a:graphic>
          <a:graphicData uri="http://schemas.openxmlformats.org/drawingml/2006/table">
            <a:tbl>
              <a:tblPr/>
              <a:tblGrid>
                <a:gridCol w="1424512"/>
                <a:gridCol w="561545"/>
                <a:gridCol w="640420"/>
                <a:gridCol w="715294"/>
                <a:gridCol w="723049"/>
                <a:gridCol w="786926"/>
                <a:gridCol w="799764"/>
                <a:gridCol w="836023"/>
                <a:gridCol w="733089"/>
                <a:gridCol w="733089"/>
                <a:gridCol w="733089"/>
              </a:tblGrid>
              <a:tr h="577412">
                <a:tc>
                  <a:txBody>
                    <a:bodyPr/>
                    <a:lstStyle/>
                    <a:p>
                      <a:pPr algn="ctr" fontAlgn="b"/>
                      <a:r>
                        <a:rPr lang="ru-RU" sz="1600" b="1" i="0" u="none" strike="noStrike" dirty="0">
                          <a:solidFill>
                            <a:srgbClr val="000000"/>
                          </a:solidFill>
                          <a:latin typeface="+mn-lt"/>
                        </a:rPr>
                        <a:t>Предмет</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1600" b="1" i="0" u="none" strike="noStrike" dirty="0">
                          <a:solidFill>
                            <a:srgbClr val="000000"/>
                          </a:solidFill>
                          <a:latin typeface="+mn-lt"/>
                        </a:rPr>
                        <a:t>кол-во участников</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600" b="1" i="0" u="none" strike="noStrike">
                          <a:solidFill>
                            <a:srgbClr val="000000"/>
                          </a:solidFill>
                          <a:latin typeface="+mn-lt"/>
                        </a:rPr>
                        <a:t>% от общего кол-ва участников</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600" b="1" i="0" u="none" strike="noStrike">
                          <a:solidFill>
                            <a:srgbClr val="000000"/>
                          </a:solidFill>
                          <a:latin typeface="+mn-lt"/>
                        </a:rPr>
                        <a:t>не преодолели мин.порог</a:t>
                      </a:r>
                    </a:p>
                  </a:txBody>
                  <a:tcPr marL="6421" marR="6421" marT="64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600" b="1" i="0" u="none" strike="noStrike" dirty="0">
                          <a:solidFill>
                            <a:srgbClr val="000000"/>
                          </a:solidFill>
                          <a:latin typeface="+mn-lt"/>
                        </a:rPr>
                        <a:t>кол-во </a:t>
                      </a:r>
                      <a:r>
                        <a:rPr lang="ru-RU" sz="1600" b="1" i="0" u="none" strike="noStrike" dirty="0" smtClean="0">
                          <a:solidFill>
                            <a:srgbClr val="000000"/>
                          </a:solidFill>
                          <a:latin typeface="+mn-lt"/>
                        </a:rPr>
                        <a:t>100-бальников по краю</a:t>
                      </a:r>
                      <a:endParaRPr lang="ru-RU" sz="1600" b="1" i="0" u="none" strike="noStrike" dirty="0">
                        <a:solidFill>
                          <a:srgbClr val="000000"/>
                        </a:solidFill>
                        <a:latin typeface="+mn-lt"/>
                      </a:endParaRPr>
                    </a:p>
                  </a:txBody>
                  <a:tcPr marL="6421" marR="6421" marT="64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600" b="1" i="0" u="none" strike="noStrike" dirty="0" smtClean="0">
                          <a:solidFill>
                            <a:srgbClr val="000000"/>
                          </a:solidFill>
                          <a:latin typeface="+mn-lt"/>
                        </a:rPr>
                        <a:t>Средний балл</a:t>
                      </a:r>
                      <a:endParaRPr lang="ru-RU" sz="1600" b="1" i="0" u="none" strike="noStrike" dirty="0">
                        <a:solidFill>
                          <a:srgbClr val="000000"/>
                        </a:solidFill>
                        <a:latin typeface="+mn-lt"/>
                      </a:endParaRPr>
                    </a:p>
                  </a:txBody>
                  <a:tcPr marL="6421" marR="6421" marT="64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600" b="1" i="0" u="none" strike="noStrike" dirty="0">
                        <a:solidFill>
                          <a:srgbClr val="000000"/>
                        </a:solidFill>
                        <a:latin typeface="+mn-lt"/>
                      </a:endParaRPr>
                    </a:p>
                  </a:txBody>
                  <a:tcPr marL="6421" marR="6421" marT="64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821">
                <a:tc>
                  <a:txBody>
                    <a:bodyPr/>
                    <a:lstStyle/>
                    <a:p>
                      <a:pPr algn="ctr" fontAlgn="b"/>
                      <a:r>
                        <a:rPr lang="ru-RU" sz="1600" b="1" i="0" u="none" strike="noStrike" dirty="0">
                          <a:solidFill>
                            <a:srgbClr val="000000"/>
                          </a:solidFill>
                          <a:latin typeface="+mn-lt"/>
                        </a:rPr>
                        <a:t> </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rgbClr val="000000"/>
                          </a:solidFill>
                          <a:latin typeface="+mn-lt"/>
                        </a:rPr>
                        <a:t>край</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город</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край</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город</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край</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город</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2013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a:solidFill>
                            <a:srgbClr val="000000"/>
                          </a:solidFill>
                          <a:latin typeface="+mn-lt"/>
                        </a:rPr>
                        <a:t>2014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край</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город</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русский язык</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16433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395</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97,90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100</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75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107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58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63,97</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63,9</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t"/>
                      <a:r>
                        <a:rPr lang="ru-RU" sz="1600" b="1" i="0" u="none" strike="noStrike">
                          <a:solidFill>
                            <a:srgbClr val="000000"/>
                          </a:solidFill>
                          <a:latin typeface="+mn-lt"/>
                        </a:rPr>
                        <a:t>математика</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16311</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394</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97,17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99,74</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230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6</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15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45,84</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44,8</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физика</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4026</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92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23,98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23,29</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780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11</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12</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44,16</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45,0</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химия</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1541</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53</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9,18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13,41</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180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69</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9</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52,21</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59,5</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t"/>
                      <a:r>
                        <a:rPr lang="ru-RU" sz="1600" b="1" i="0" u="none" strike="noStrike">
                          <a:solidFill>
                            <a:srgbClr val="000000"/>
                          </a:solidFill>
                          <a:latin typeface="+mn-lt"/>
                        </a:rPr>
                        <a:t>биология</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2737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73</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16,31 </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18,48</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229</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53,20</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59,0</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география</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346</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7</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2,06</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1,77</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21</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0</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56,66</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66,4</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история</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2468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73</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14,70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18,48</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365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15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48,97</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50,4</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обществознание</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9209</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177</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54,86</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44,81</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647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5</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25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2</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53,88</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57,5</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ин.яз</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1113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12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6,63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3,03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20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1</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58,42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56,8</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06982">
                <a:tc>
                  <a:txBody>
                    <a:bodyPr/>
                    <a:lstStyle/>
                    <a:p>
                      <a:pPr algn="l" fontAlgn="b"/>
                      <a:r>
                        <a:rPr lang="ru-RU" sz="1600" b="1" i="0" u="none" strike="noStrike">
                          <a:solidFill>
                            <a:srgbClr val="000000"/>
                          </a:solidFill>
                          <a:latin typeface="+mn-lt"/>
                        </a:rPr>
                        <a:t>литература</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664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12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3,96</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3,03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37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0</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4</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57,41</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49,5</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77412">
                <a:tc>
                  <a:txBody>
                    <a:bodyPr/>
                    <a:lstStyle/>
                    <a:p>
                      <a:pPr algn="l" fontAlgn="t"/>
                      <a:r>
                        <a:rPr lang="ru-RU" sz="1600" b="1" i="0" u="none" strike="noStrike">
                          <a:solidFill>
                            <a:srgbClr val="000000"/>
                          </a:solidFill>
                          <a:latin typeface="+mn-lt"/>
                        </a:rPr>
                        <a:t>информатика и ИКТ</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2010</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dirty="0" smtClean="0">
                          <a:solidFill>
                            <a:srgbClr val="000000"/>
                          </a:solidFill>
                          <a:latin typeface="+mn-lt"/>
                        </a:rPr>
                        <a:t>24</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11,97</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6,07</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a:solidFill>
                            <a:srgbClr val="000000"/>
                          </a:solidFill>
                          <a:latin typeface="+mn-lt"/>
                        </a:rPr>
                        <a:t>185</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a:r>
                        <a:rPr lang="ru-RU" dirty="0" smtClean="0"/>
                        <a:t>3</a:t>
                      </a:r>
                      <a:endParaRPr lang="ru-RU" dirty="0"/>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a:solidFill>
                            <a:srgbClr val="000000"/>
                          </a:solidFill>
                          <a:latin typeface="+mn-lt"/>
                        </a:rPr>
                        <a:t>23</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600" b="1" i="0" u="none" strike="noStrike">
                          <a:solidFill>
                            <a:srgbClr val="000000"/>
                          </a:solidFill>
                          <a:latin typeface="+mn-lt"/>
                        </a:rPr>
                        <a:t>1</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ru-RU" sz="1600" b="1" i="0" u="none" strike="noStrike" dirty="0" smtClean="0">
                          <a:solidFill>
                            <a:srgbClr val="000000"/>
                          </a:solidFill>
                          <a:latin typeface="+mn-lt"/>
                        </a:rPr>
                        <a:t>57,72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i="0" u="none" strike="noStrike" dirty="0" smtClean="0">
                          <a:solidFill>
                            <a:srgbClr val="000000"/>
                          </a:solidFill>
                          <a:latin typeface="+mn-lt"/>
                        </a:rPr>
                        <a:t>58,0</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28077">
                <a:tc>
                  <a:txBody>
                    <a:bodyPr/>
                    <a:lstStyle/>
                    <a:p>
                      <a:pPr algn="ctr" fontAlgn="t"/>
                      <a:r>
                        <a:rPr lang="ru-RU" sz="1600" b="1" i="0" u="none" strike="noStrike" dirty="0" smtClean="0">
                          <a:solidFill>
                            <a:srgbClr val="000000"/>
                          </a:solidFill>
                          <a:latin typeface="+mn-lt"/>
                        </a:rPr>
                        <a:t>ИТОГО</a:t>
                      </a:r>
                      <a:endParaRPr lang="ru-RU" sz="1600" b="1" i="0" u="none" strike="noStrike" dirty="0">
                        <a:solidFill>
                          <a:srgbClr val="000000"/>
                        </a:solidFill>
                        <a:latin typeface="+mn-lt"/>
                      </a:endParaRP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00"/>
                          </a:solidFill>
                          <a:latin typeface="+mn-lt"/>
                        </a:rPr>
                        <a:t>56858</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rgbClr val="000000"/>
                          </a:solidFill>
                          <a:latin typeface="+mn-lt"/>
                        </a:rPr>
                        <a:t>1312</a:t>
                      </a:r>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600" b="1" i="0" u="none" strike="noStrike" dirty="0">
                        <a:solidFill>
                          <a:srgbClr val="000000"/>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a:solidFill>
                            <a:srgbClr val="000000"/>
                          </a:solidFill>
                          <a:latin typeface="+mn-lt"/>
                        </a:rPr>
                        <a:t> </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a:solidFill>
                            <a:srgbClr val="000000"/>
                          </a:solidFill>
                          <a:latin typeface="+mn-lt"/>
                        </a:rPr>
                        <a:t> </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a:solidFill>
                            <a:srgbClr val="000000"/>
                          </a:solidFill>
                          <a:latin typeface="+mn-lt"/>
                        </a:rPr>
                        <a:t> </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smtClean="0">
                          <a:solidFill>
                            <a:schemeClr val="tx1"/>
                          </a:solidFill>
                          <a:latin typeface="+mn-lt"/>
                        </a:rPr>
                        <a:t>285</a:t>
                      </a:r>
                      <a:r>
                        <a:rPr lang="ru-RU" sz="1600" b="1" i="0" u="none" strike="noStrike" dirty="0">
                          <a:solidFill>
                            <a:schemeClr val="tx1"/>
                          </a:solidFill>
                          <a:latin typeface="+mn-lt"/>
                        </a:rPr>
                        <a:t> </a:t>
                      </a: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chemeClr val="tx1"/>
                          </a:solidFill>
                          <a:latin typeface="+mn-lt"/>
                        </a:rPr>
                        <a:t> </a:t>
                      </a:r>
                      <a:r>
                        <a:rPr lang="ru-RU" sz="1600" b="1" i="0" u="none" strike="noStrike" dirty="0" smtClean="0">
                          <a:solidFill>
                            <a:schemeClr val="tx1"/>
                          </a:solidFill>
                          <a:latin typeface="+mn-lt"/>
                        </a:rPr>
                        <a:t>78</a:t>
                      </a:r>
                      <a:endParaRPr lang="ru-RU" sz="1600" b="1" i="0" u="none" strike="noStrike" dirty="0">
                        <a:solidFill>
                          <a:schemeClr val="tx1"/>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600" b="1" i="0" u="none" strike="noStrike" dirty="0">
                        <a:solidFill>
                          <a:schemeClr val="tx1"/>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endParaRPr lang="ru-RU" sz="1600" b="1" i="0" u="none" strike="noStrike" dirty="0">
                        <a:solidFill>
                          <a:schemeClr val="tx1"/>
                        </a:solidFill>
                        <a:latin typeface="+mn-lt"/>
                      </a:endParaRPr>
                    </a:p>
                  </a:txBody>
                  <a:tcPr marL="6421" marR="6421" marT="6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491880" y="188640"/>
            <a:ext cx="2877006" cy="461665"/>
          </a:xfrm>
          <a:prstGeom prst="rect">
            <a:avLst/>
          </a:prstGeom>
          <a:noFill/>
        </p:spPr>
        <p:txBody>
          <a:bodyPr wrap="none" rtlCol="0">
            <a:spAutoFit/>
          </a:bodyPr>
          <a:lstStyle/>
          <a:p>
            <a:r>
              <a:rPr lang="ru-RU" sz="2400" b="1" dirty="0" smtClean="0"/>
              <a:t> Итоги ЕГЭ 2014 год</a:t>
            </a:r>
            <a:endParaRPr lang="ru-RU"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6640513" y="6270625"/>
            <a:ext cx="2339975" cy="720725"/>
          </a:xfrm>
          <a:prstGeom prst="rect">
            <a:avLst/>
          </a:prstGeom>
          <a:noFill/>
          <a:ln w="9525">
            <a:noFill/>
            <a:miter lim="800000"/>
            <a:headEnd/>
            <a:tailEnd/>
          </a:ln>
        </p:spPr>
        <p:txBody>
          <a:bodyPr lIns="0" tIns="15805" rIns="0" bIns="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100" b="1">
                <a:solidFill>
                  <a:schemeClr val="bg1"/>
                </a:solidFill>
                <a:latin typeface="Calibri" pitchFamily="34" charset="0"/>
              </a:rPr>
              <a:t>Москва  2014</a:t>
            </a:r>
          </a:p>
        </p:txBody>
      </p:sp>
      <p:sp>
        <p:nvSpPr>
          <p:cNvPr id="2055" name="TextBox 7"/>
          <p:cNvSpPr txBox="1">
            <a:spLocks noChangeArrowheads="1"/>
          </p:cNvSpPr>
          <p:nvPr/>
        </p:nvSpPr>
        <p:spPr bwMode="auto">
          <a:xfrm>
            <a:off x="1143001" y="2209800"/>
            <a:ext cx="7837488" cy="1384995"/>
          </a:xfrm>
          <a:prstGeom prst="rect">
            <a:avLst/>
          </a:prstGeom>
          <a:noFill/>
          <a:ln w="9525">
            <a:noFill/>
            <a:miter lim="800000"/>
            <a:headEnd/>
            <a:tailEnd/>
          </a:ln>
        </p:spPr>
        <p:txBody>
          <a:bodyPr wrap="square">
            <a:spAutoFit/>
          </a:bodyPr>
          <a:lstStyle/>
          <a:p>
            <a:r>
              <a:rPr lang="ru-RU" sz="2800" b="1" dirty="0">
                <a:solidFill>
                  <a:schemeClr val="tx2">
                    <a:lumMod val="60000"/>
                    <a:lumOff val="40000"/>
                  </a:schemeClr>
                </a:solidFill>
                <a:latin typeface="Cambria" pitchFamily="18" charset="0"/>
              </a:rPr>
              <a:t>Технология проведения экзаменов по иностранным языкам: </a:t>
            </a:r>
          </a:p>
          <a:p>
            <a:r>
              <a:rPr lang="ru-RU" sz="2800" b="1" dirty="0">
                <a:solidFill>
                  <a:schemeClr val="tx2">
                    <a:lumMod val="60000"/>
                    <a:lumOff val="40000"/>
                  </a:schemeClr>
                </a:solidFill>
                <a:latin typeface="Cambria" pitchFamily="18" charset="0"/>
              </a:rPr>
              <a:t>реализация раздела «Говорение»</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Users\esafronov\Desktop\ser.jpg"/>
          <p:cNvPicPr>
            <a:picLocks noChangeAspect="1" noChangeArrowheads="1"/>
          </p:cNvPicPr>
          <p:nvPr/>
        </p:nvPicPr>
        <p:blipFill>
          <a:blip r:embed="rId3">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3075" name="Picture 5" descr="C:\Users\esafronov\Desktop\pol.jpg"/>
          <p:cNvPicPr>
            <a:picLocks noChangeAspect="1" noChangeArrowheads="1"/>
          </p:cNvPicPr>
          <p:nvPr/>
        </p:nvPicPr>
        <p:blipFill>
          <a:blip r:embed="rId4"/>
          <a:srcRect/>
          <a:stretch>
            <a:fillRect/>
          </a:stretch>
        </p:blipFill>
        <p:spPr bwMode="auto">
          <a:xfrm>
            <a:off x="2771775" y="6559550"/>
            <a:ext cx="6264275" cy="182563"/>
          </a:xfrm>
          <a:prstGeom prst="rect">
            <a:avLst/>
          </a:prstGeom>
          <a:noFill/>
          <a:ln w="9525">
            <a:noFill/>
            <a:miter lim="800000"/>
            <a:headEnd/>
            <a:tailEnd/>
          </a:ln>
        </p:spPr>
      </p:pic>
      <p:sp>
        <p:nvSpPr>
          <p:cNvPr id="5124"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D651C3-50A4-4A22-A82E-4FA74E372637}" type="slidenum">
              <a:rPr lang="ru-RU" sz="1400" b="1" smtClean="0">
                <a:solidFill>
                  <a:schemeClr val="bg1"/>
                </a:solidFill>
              </a:rPr>
              <a:pPr fontAlgn="base">
                <a:spcBef>
                  <a:spcPct val="0"/>
                </a:spcBef>
                <a:spcAft>
                  <a:spcPct val="0"/>
                </a:spcAft>
                <a:defRPr/>
              </a:pPr>
              <a:t>21</a:t>
            </a:fld>
            <a:endParaRPr lang="ru-RU" sz="1400" b="1" smtClean="0">
              <a:solidFill>
                <a:schemeClr val="bg1"/>
              </a:solidFill>
            </a:endParaRPr>
          </a:p>
        </p:txBody>
      </p:sp>
      <p:pic>
        <p:nvPicPr>
          <p:cNvPr id="3079" name="Picture 2"/>
          <p:cNvPicPr>
            <a:picLocks noChangeAspect="1" noChangeArrowheads="1"/>
          </p:cNvPicPr>
          <p:nvPr/>
        </p:nvPicPr>
        <p:blipFill>
          <a:blip r:embed="rId5"/>
          <a:srcRect/>
          <a:stretch>
            <a:fillRect/>
          </a:stretch>
        </p:blipFill>
        <p:spPr bwMode="auto">
          <a:xfrm>
            <a:off x="6927850" y="4371975"/>
            <a:ext cx="1982788" cy="2127250"/>
          </a:xfrm>
          <a:prstGeom prst="rect">
            <a:avLst/>
          </a:prstGeom>
          <a:noFill/>
          <a:ln w="9525">
            <a:noFill/>
            <a:miter lim="800000"/>
            <a:headEnd/>
            <a:tailEnd/>
          </a:ln>
        </p:spPr>
      </p:pic>
      <p:sp>
        <p:nvSpPr>
          <p:cNvPr id="3080" name="Прямоугольник 17"/>
          <p:cNvSpPr>
            <a:spLocks noChangeArrowheads="1"/>
          </p:cNvSpPr>
          <p:nvPr/>
        </p:nvSpPr>
        <p:spPr bwMode="auto">
          <a:xfrm>
            <a:off x="1143000" y="1066800"/>
            <a:ext cx="7837488" cy="3308598"/>
          </a:xfrm>
          <a:prstGeom prst="rect">
            <a:avLst/>
          </a:prstGeom>
          <a:noFill/>
          <a:ln w="9525">
            <a:noFill/>
            <a:miter lim="800000"/>
            <a:headEnd/>
            <a:tailEnd/>
          </a:ln>
        </p:spPr>
        <p:txBody>
          <a:bodyPr wrap="square" anchor="ctr">
            <a:spAutoFit/>
          </a:bodyPr>
          <a:lstStyle/>
          <a:p>
            <a:pPr marL="357188" lvl="2" indent="-342900" algn="just">
              <a:spcBef>
                <a:spcPts val="600"/>
              </a:spcBef>
              <a:spcAft>
                <a:spcPts val="1200"/>
              </a:spcAft>
              <a:buClr>
                <a:srgbClr val="558ED5"/>
              </a:buClr>
              <a:buSzPct val="150000"/>
              <a:buFont typeface="Wingdings" pitchFamily="2" charset="2"/>
              <a:buChar char="Ø"/>
            </a:pPr>
            <a:r>
              <a:rPr lang="ru-RU" sz="2200" dirty="0">
                <a:cs typeface="Times New Roman" pitchFamily="18" charset="0"/>
              </a:rPr>
              <a:t>Устный экзамен добавлен д</a:t>
            </a:r>
            <a:r>
              <a:rPr lang="ru-RU" sz="2200" dirty="0">
                <a:latin typeface="Cambria" pitchFamily="18" charset="0"/>
                <a:cs typeface="Times New Roman" pitchFamily="18" charset="0"/>
              </a:rPr>
              <a:t>ля проверки </a:t>
            </a:r>
            <a:r>
              <a:rPr lang="ru-RU" sz="2200" b="1" i="1" dirty="0">
                <a:latin typeface="Cambria" pitchFamily="18" charset="0"/>
                <a:cs typeface="Times New Roman" pitchFamily="18" charset="0"/>
              </a:rPr>
              <a:t>навыков </a:t>
            </a:r>
            <a:r>
              <a:rPr lang="ru-RU" sz="2200" b="1" i="1" dirty="0">
                <a:cs typeface="Times New Roman" pitchFamily="18" charset="0"/>
              </a:rPr>
              <a:t>спонтанной речи</a:t>
            </a:r>
            <a:endParaRPr lang="ru-RU" sz="2200" dirty="0">
              <a:latin typeface="Cambria" pitchFamily="18" charset="0"/>
              <a:cs typeface="Times New Roman" pitchFamily="18" charset="0"/>
            </a:endParaRPr>
          </a:p>
          <a:p>
            <a:pPr marL="357188" lvl="2" indent="-342900" algn="just">
              <a:spcBef>
                <a:spcPts val="1200"/>
              </a:spcBef>
              <a:spcAft>
                <a:spcPts val="1200"/>
              </a:spcAft>
              <a:buClr>
                <a:srgbClr val="558ED5"/>
              </a:buClr>
              <a:buSzPct val="150000"/>
              <a:buFont typeface="Wingdings" pitchFamily="2" charset="2"/>
              <a:buChar char="Ø"/>
            </a:pPr>
            <a:r>
              <a:rPr lang="ru-RU" sz="2200" dirty="0">
                <a:latin typeface="Cambria" pitchFamily="18" charset="0"/>
                <a:cs typeface="Times New Roman" pitchFamily="18" charset="0"/>
              </a:rPr>
              <a:t>Устный экзамен </a:t>
            </a:r>
            <a:r>
              <a:rPr lang="ru-RU" sz="2200" b="1" i="1" dirty="0">
                <a:latin typeface="Cambria" pitchFamily="18" charset="0"/>
                <a:cs typeface="Times New Roman" pitchFamily="18" charset="0"/>
              </a:rPr>
              <a:t>необязателен</a:t>
            </a:r>
            <a:endParaRPr lang="en-US" sz="2200" b="1" i="1" dirty="0">
              <a:latin typeface="Cambria" pitchFamily="18" charset="0"/>
              <a:cs typeface="Times New Roman" pitchFamily="18" charset="0"/>
            </a:endParaRPr>
          </a:p>
          <a:p>
            <a:pPr marL="357188" lvl="2" indent="-342900" algn="just">
              <a:spcBef>
                <a:spcPts val="1200"/>
              </a:spcBef>
              <a:spcAft>
                <a:spcPts val="600"/>
              </a:spcAft>
              <a:buClr>
                <a:srgbClr val="558ED5"/>
              </a:buClr>
              <a:buSzPct val="150000"/>
              <a:buFont typeface="Wingdings" pitchFamily="2" charset="2"/>
              <a:buChar char="Ø"/>
            </a:pPr>
            <a:r>
              <a:rPr lang="ru-RU" sz="2200" dirty="0">
                <a:latin typeface="Cambria" pitchFamily="18" charset="0"/>
                <a:cs typeface="Times New Roman" pitchFamily="18" charset="0"/>
              </a:rPr>
              <a:t>Устный и письменный экзамены организационно </a:t>
            </a:r>
            <a:r>
              <a:rPr lang="ru-RU" sz="2200" b="1" i="1" dirty="0">
                <a:latin typeface="Cambria" pitchFamily="18" charset="0"/>
                <a:cs typeface="Times New Roman" pitchFamily="18" charset="0"/>
              </a:rPr>
              <a:t>независимы</a:t>
            </a:r>
          </a:p>
          <a:p>
            <a:pPr marL="357188" lvl="2" indent="-342900" algn="just">
              <a:spcBef>
                <a:spcPts val="1200"/>
              </a:spcBef>
              <a:spcAft>
                <a:spcPts val="1200"/>
              </a:spcAft>
              <a:buClr>
                <a:srgbClr val="558ED5"/>
              </a:buClr>
              <a:buSzPct val="150000"/>
              <a:buFont typeface="Wingdings" pitchFamily="2" charset="2"/>
              <a:buChar char="Ø"/>
            </a:pPr>
            <a:r>
              <a:rPr lang="ru-RU" sz="2200" dirty="0">
                <a:latin typeface="Cambria" pitchFamily="18" charset="0"/>
                <a:cs typeface="Times New Roman" pitchFamily="18" charset="0"/>
              </a:rPr>
              <a:t>Для проведения устного экзамена выделяется </a:t>
            </a:r>
            <a:r>
              <a:rPr lang="ru-RU" sz="2200" b="1" i="1" dirty="0">
                <a:latin typeface="Cambria" pitchFamily="18" charset="0"/>
                <a:cs typeface="Times New Roman" pitchFamily="18" charset="0"/>
              </a:rPr>
              <a:t>два основных</a:t>
            </a:r>
            <a:r>
              <a:rPr lang="ru-RU" sz="2200" dirty="0">
                <a:latin typeface="Cambria" pitchFamily="18" charset="0"/>
                <a:cs typeface="Times New Roman" pitchFamily="18" charset="0"/>
              </a:rPr>
              <a:t> и </a:t>
            </a:r>
            <a:r>
              <a:rPr lang="ru-RU" sz="2200" b="1" i="1" dirty="0">
                <a:latin typeface="Cambria" pitchFamily="18" charset="0"/>
                <a:cs typeface="Times New Roman" pitchFamily="18" charset="0"/>
              </a:rPr>
              <a:t>один резервный</a:t>
            </a:r>
            <a:r>
              <a:rPr lang="ru-RU" sz="2200" dirty="0">
                <a:latin typeface="Cambria" pitchFamily="18" charset="0"/>
                <a:cs typeface="Times New Roman" pitchFamily="18" charset="0"/>
              </a:rPr>
              <a:t> день</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757B8E-EDBF-46D0-A8CB-C34471E6407E}" type="slidenum">
              <a:rPr lang="ru-RU" sz="1400" b="1" smtClean="0">
                <a:solidFill>
                  <a:schemeClr val="bg1"/>
                </a:solidFill>
              </a:rPr>
              <a:pPr fontAlgn="base">
                <a:spcBef>
                  <a:spcPct val="0"/>
                </a:spcBef>
                <a:spcAft>
                  <a:spcPct val="0"/>
                </a:spcAft>
                <a:defRPr/>
              </a:pPr>
              <a:t>22</a:t>
            </a:fld>
            <a:endParaRPr lang="ru-RU" sz="1400" b="1" smtClean="0">
              <a:solidFill>
                <a:schemeClr val="bg1"/>
              </a:solidFill>
            </a:endParaRPr>
          </a:p>
        </p:txBody>
      </p:sp>
      <p:pic>
        <p:nvPicPr>
          <p:cNvPr id="4102" name="Picture 2"/>
          <p:cNvPicPr>
            <a:picLocks noChangeAspect="1" noChangeArrowheads="1"/>
          </p:cNvPicPr>
          <p:nvPr/>
        </p:nvPicPr>
        <p:blipFill>
          <a:blip r:embed="rId3"/>
          <a:srcRect/>
          <a:stretch>
            <a:fillRect/>
          </a:stretch>
        </p:blipFill>
        <p:spPr bwMode="auto">
          <a:xfrm>
            <a:off x="6927850" y="4371975"/>
            <a:ext cx="1982788" cy="2127250"/>
          </a:xfrm>
          <a:prstGeom prst="rect">
            <a:avLst/>
          </a:prstGeom>
          <a:noFill/>
          <a:ln w="9525">
            <a:noFill/>
            <a:miter lim="800000"/>
            <a:headEnd/>
            <a:tailEnd/>
          </a:ln>
        </p:spPr>
      </p:pic>
      <p:sp>
        <p:nvSpPr>
          <p:cNvPr id="18" name="Прямоугольник 17"/>
          <p:cNvSpPr/>
          <p:nvPr/>
        </p:nvSpPr>
        <p:spPr>
          <a:xfrm>
            <a:off x="1143000" y="1143000"/>
            <a:ext cx="7826375" cy="2431435"/>
          </a:xfrm>
          <a:prstGeom prst="rect">
            <a:avLst/>
          </a:prstGeom>
        </p:spPr>
        <p:txBody>
          <a:bodyPr wrap="square" anchor="ctr">
            <a:spAutoFit/>
          </a:bodyPr>
          <a:lstStyle/>
          <a:p>
            <a:pPr marL="357188" lvl="2" indent="-342900" algn="just" fontAlgn="auto">
              <a:spcBef>
                <a:spcPts val="1200"/>
              </a:spcBef>
              <a:spcAft>
                <a:spcPts val="12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Итоговый балл по иностранному языку получается путём </a:t>
            </a:r>
            <a:r>
              <a:rPr lang="ru-RU" sz="2200" b="1" i="1" dirty="0">
                <a:latin typeface="Cambria" panose="02040503050406030204" pitchFamily="18" charset="0"/>
                <a:cs typeface="Times New Roman" panose="02020603050405020304" pitchFamily="18" charset="0"/>
              </a:rPr>
              <a:t>суммирования баллов</a:t>
            </a:r>
            <a:r>
              <a:rPr lang="ru-RU" sz="2200" dirty="0">
                <a:latin typeface="Cambria" panose="02040503050406030204" pitchFamily="18" charset="0"/>
                <a:cs typeface="Times New Roman" panose="02020603050405020304" pitchFamily="18" charset="0"/>
              </a:rPr>
              <a:t> по устному и стандартному экзамену</a:t>
            </a:r>
          </a:p>
          <a:p>
            <a:pPr marL="357188" lvl="2" indent="-342900" algn="just" fontAlgn="auto">
              <a:spcBef>
                <a:spcPts val="1200"/>
              </a:spcBef>
              <a:spcAft>
                <a:spcPts val="6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Апелляция подается </a:t>
            </a:r>
            <a:r>
              <a:rPr lang="ru-RU" sz="2200" b="1" i="1" dirty="0">
                <a:latin typeface="Cambria" panose="02040503050406030204" pitchFamily="18" charset="0"/>
                <a:cs typeface="Times New Roman" panose="02020603050405020304" pitchFamily="18" charset="0"/>
              </a:rPr>
              <a:t>на весь экзамен</a:t>
            </a:r>
            <a:r>
              <a:rPr lang="ru-RU" sz="2200" dirty="0">
                <a:latin typeface="Cambria" panose="02040503050406030204" pitchFamily="18" charset="0"/>
                <a:cs typeface="Times New Roman" panose="02020603050405020304" pitchFamily="18" charset="0"/>
              </a:rPr>
              <a:t> по иностранному языку, включая компоненты в устной и стандартной форме</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529A36-974C-471F-BD05-BD1715FC9AC5}" type="slidenum">
              <a:rPr lang="ru-RU" sz="1400" b="1" smtClean="0">
                <a:solidFill>
                  <a:schemeClr val="bg1"/>
                </a:solidFill>
              </a:rPr>
              <a:pPr fontAlgn="base">
                <a:spcBef>
                  <a:spcPct val="0"/>
                </a:spcBef>
                <a:spcAft>
                  <a:spcPct val="0"/>
                </a:spcAft>
                <a:defRPr/>
              </a:pPr>
              <a:t>23</a:t>
            </a:fld>
            <a:endParaRPr lang="ru-RU" sz="1400" b="1" smtClean="0">
              <a:solidFill>
                <a:schemeClr val="bg1"/>
              </a:solidFill>
            </a:endParaRPr>
          </a:p>
        </p:txBody>
      </p:sp>
      <p:sp>
        <p:nvSpPr>
          <p:cNvPr id="27" name="Прямоугольник 26"/>
          <p:cNvSpPr/>
          <p:nvPr/>
        </p:nvSpPr>
        <p:spPr>
          <a:xfrm>
            <a:off x="1143000" y="762000"/>
            <a:ext cx="6996113" cy="3262432"/>
          </a:xfrm>
          <a:prstGeom prst="rect">
            <a:avLst/>
          </a:prstGeom>
        </p:spPr>
        <p:txBody>
          <a:bodyPr wrap="square" anchor="ctr">
            <a:spAutoFit/>
          </a:bodyPr>
          <a:lstStyle/>
          <a:p>
            <a:pPr marL="357188" lvl="2" indent="-342900" algn="just" fontAlgn="auto">
              <a:spcBef>
                <a:spcPts val="600"/>
              </a:spcBef>
              <a:spcAft>
                <a:spcPts val="6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Экзамен проводится в форме </a:t>
            </a:r>
            <a:r>
              <a:rPr lang="ru-RU" sz="2200" b="1" i="1" dirty="0">
                <a:latin typeface="Cambria" panose="02040503050406030204" pitchFamily="18" charset="0"/>
                <a:cs typeface="Times New Roman" panose="02020603050405020304" pitchFamily="18" charset="0"/>
              </a:rPr>
              <a:t>монологических высказываний</a:t>
            </a:r>
            <a:r>
              <a:rPr lang="ru-RU" sz="2200" dirty="0">
                <a:latin typeface="Cambria" panose="02040503050406030204" pitchFamily="18" charset="0"/>
                <a:cs typeface="Times New Roman" panose="02020603050405020304" pitchFamily="18" charset="0"/>
              </a:rPr>
              <a:t>, эксперты-собеседники не привлекаются</a:t>
            </a:r>
          </a:p>
          <a:p>
            <a:pPr marL="357188" lvl="2" indent="-342900" algn="just" fontAlgn="auto">
              <a:spcBef>
                <a:spcPts val="600"/>
              </a:spcBef>
              <a:spcAft>
                <a:spcPts val="6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Проверяются навыки </a:t>
            </a:r>
            <a:r>
              <a:rPr lang="ru-RU" sz="2200" b="1" i="1" dirty="0">
                <a:latin typeface="Cambria" panose="02040503050406030204" pitchFamily="18" charset="0"/>
                <a:cs typeface="Times New Roman" panose="02020603050405020304" pitchFamily="18" charset="0"/>
              </a:rPr>
              <a:t>спонтанной</a:t>
            </a:r>
            <a:r>
              <a:rPr lang="ru-RU" sz="2200" dirty="0">
                <a:latin typeface="Cambria" panose="02040503050406030204" pitchFamily="18" charset="0"/>
                <a:cs typeface="Times New Roman" panose="02020603050405020304" pitchFamily="18" charset="0"/>
              </a:rPr>
              <a:t> речи</a:t>
            </a:r>
          </a:p>
          <a:p>
            <a:pPr marL="357188" lvl="2" indent="-342900" algn="just" fontAlgn="auto">
              <a:spcBef>
                <a:spcPts val="600"/>
              </a:spcBef>
              <a:spcAft>
                <a:spcPts val="6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Участник самостоятельно сдает экзамен на </a:t>
            </a:r>
            <a:r>
              <a:rPr lang="ru-RU" sz="2200" b="1" i="1" dirty="0">
                <a:latin typeface="Cambria" panose="02040503050406030204" pitchFamily="18" charset="0"/>
                <a:cs typeface="Times New Roman" panose="02020603050405020304" pitchFamily="18" charset="0"/>
              </a:rPr>
              <a:t>компьютере с гарнитурой</a:t>
            </a:r>
          </a:p>
          <a:p>
            <a:pPr marL="357188" lvl="2" indent="-342900" algn="just" fontAlgn="auto">
              <a:spcBef>
                <a:spcPts val="600"/>
              </a:spcBef>
              <a:spcAft>
                <a:spcPts val="6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Задания КИМ отображаются на мониторе компьютера</a:t>
            </a:r>
          </a:p>
        </p:txBody>
      </p:sp>
      <p:sp>
        <p:nvSpPr>
          <p:cNvPr id="5127" name="Прямоугольник 27"/>
          <p:cNvSpPr>
            <a:spLocks noChangeArrowheads="1"/>
          </p:cNvSpPr>
          <p:nvPr/>
        </p:nvSpPr>
        <p:spPr bwMode="auto">
          <a:xfrm>
            <a:off x="1066800" y="0"/>
            <a:ext cx="8077200" cy="584200"/>
          </a:xfrm>
          <a:prstGeom prst="rect">
            <a:avLst/>
          </a:prstGeom>
          <a:noFill/>
          <a:ln w="9525">
            <a:noFill/>
            <a:miter lim="800000"/>
            <a:headEnd/>
            <a:tailEnd/>
          </a:ln>
        </p:spPr>
        <p:txBody>
          <a:bodyPr wrap="square" anchor="ctr">
            <a:spAutoFit/>
          </a:bodyPr>
          <a:lstStyle/>
          <a:p>
            <a:pPr>
              <a:spcBef>
                <a:spcPts val="600"/>
              </a:spcBef>
            </a:pPr>
            <a:r>
              <a:rPr lang="ru-RU" sz="3200" b="1" dirty="0">
                <a:solidFill>
                  <a:srgbClr val="0070C0"/>
                </a:solidFill>
                <a:latin typeface="Cambria" pitchFamily="18" charset="0"/>
                <a:cs typeface="Times New Roman" pitchFamily="18" charset="0"/>
              </a:rPr>
              <a:t>Особенности сдачи устного экзамена</a:t>
            </a:r>
          </a:p>
        </p:txBody>
      </p:sp>
      <p:pic>
        <p:nvPicPr>
          <p:cNvPr id="5128" name="Picture 2" descr="C:\Users\adeynichenko\Desktop\УСКОМ 2014\Презентация по технологии для обучающего семинара\картинки\audio-headset_8783.png"/>
          <p:cNvPicPr>
            <a:picLocks noChangeAspect="1" noChangeArrowheads="1"/>
          </p:cNvPicPr>
          <p:nvPr/>
        </p:nvPicPr>
        <p:blipFill>
          <a:blip r:embed="rId3"/>
          <a:srcRect/>
          <a:stretch>
            <a:fillRect/>
          </a:stretch>
        </p:blipFill>
        <p:spPr bwMode="auto">
          <a:xfrm>
            <a:off x="6605588" y="4514850"/>
            <a:ext cx="1081087" cy="1081088"/>
          </a:xfrm>
          <a:prstGeom prst="rect">
            <a:avLst/>
          </a:prstGeom>
          <a:noFill/>
          <a:ln w="9525">
            <a:noFill/>
            <a:miter lim="800000"/>
            <a:headEnd/>
            <a:tailEnd/>
          </a:ln>
        </p:spPr>
      </p:pic>
      <p:pic>
        <p:nvPicPr>
          <p:cNvPr id="5129" name="Picture 2" descr="http://www.veryicon.com/icon/png/Folder/Vista%20Style/My%20computer.png"/>
          <p:cNvPicPr>
            <a:picLocks noChangeAspect="1" noChangeArrowheads="1"/>
          </p:cNvPicPr>
          <p:nvPr/>
        </p:nvPicPr>
        <p:blipFill>
          <a:blip r:embed="rId4"/>
          <a:srcRect b="6952"/>
          <a:stretch>
            <a:fillRect/>
          </a:stretch>
        </p:blipFill>
        <p:spPr bwMode="auto">
          <a:xfrm>
            <a:off x="3779838" y="4486275"/>
            <a:ext cx="1223962" cy="1138238"/>
          </a:xfrm>
          <a:prstGeom prst="rect">
            <a:avLst/>
          </a:prstGeom>
          <a:noFill/>
          <a:ln w="9525">
            <a:noFill/>
            <a:miter lim="800000"/>
            <a:headEnd/>
            <a:tailEnd/>
          </a:ln>
        </p:spPr>
      </p:pic>
      <p:sp>
        <p:nvSpPr>
          <p:cNvPr id="30" name="Плюс 29"/>
          <p:cNvSpPr/>
          <p:nvPr/>
        </p:nvSpPr>
        <p:spPr>
          <a:xfrm>
            <a:off x="2386013" y="4695825"/>
            <a:ext cx="771525" cy="7191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Плюс 30"/>
          <p:cNvSpPr/>
          <p:nvPr/>
        </p:nvSpPr>
        <p:spPr>
          <a:xfrm>
            <a:off x="5399088" y="4695825"/>
            <a:ext cx="769937" cy="7191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132" name="Picture 3" descr="C:\Users\adeynichenko\Desktop\УСКОМ 2014\Презентация по технологии для обучающего семинара\картинки\emblem-people.png"/>
          <p:cNvPicPr>
            <a:picLocks noChangeAspect="1" noChangeArrowheads="1"/>
          </p:cNvPicPr>
          <p:nvPr/>
        </p:nvPicPr>
        <p:blipFill>
          <a:blip r:embed="rId5"/>
          <a:srcRect/>
          <a:stretch>
            <a:fillRect/>
          </a:stretch>
        </p:blipFill>
        <p:spPr bwMode="auto">
          <a:xfrm>
            <a:off x="969963" y="4446588"/>
            <a:ext cx="1219200" cy="1219200"/>
          </a:xfrm>
          <a:prstGeom prst="rect">
            <a:avLst/>
          </a:prstGeom>
          <a:noFill/>
          <a:ln w="9525">
            <a:noFill/>
            <a:miter lim="800000"/>
            <a:headEnd/>
            <a:tailEnd/>
          </a:ln>
        </p:spPr>
      </p:pic>
      <p:cxnSp>
        <p:nvCxnSpPr>
          <p:cNvPr id="32" name="Прямая соединительная линия 31"/>
          <p:cNvCxnSpPr/>
          <p:nvPr/>
        </p:nvCxnSpPr>
        <p:spPr>
          <a:xfrm>
            <a:off x="155575" y="4149725"/>
            <a:ext cx="881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134" name="Прямоугольник 14"/>
          <p:cNvSpPr>
            <a:spLocks noChangeArrowheads="1"/>
          </p:cNvSpPr>
          <p:nvPr/>
        </p:nvSpPr>
        <p:spPr bwMode="auto">
          <a:xfrm>
            <a:off x="6029325" y="5595938"/>
            <a:ext cx="2233613" cy="738187"/>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Компьютерная гарнитура: наушники с микрофоном</a:t>
            </a:r>
          </a:p>
        </p:txBody>
      </p:sp>
      <p:sp>
        <p:nvSpPr>
          <p:cNvPr id="5135" name="Прямоугольник 15"/>
          <p:cNvSpPr>
            <a:spLocks noChangeArrowheads="1"/>
          </p:cNvSpPr>
          <p:nvPr/>
        </p:nvSpPr>
        <p:spPr bwMode="auto">
          <a:xfrm>
            <a:off x="3059113" y="5624513"/>
            <a:ext cx="2665412" cy="739775"/>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Компьютер с установленным специализированным ПО</a:t>
            </a:r>
          </a:p>
        </p:txBody>
      </p:sp>
      <p:sp>
        <p:nvSpPr>
          <p:cNvPr id="5136" name="Прямоугольник 16"/>
          <p:cNvSpPr>
            <a:spLocks noChangeArrowheads="1"/>
          </p:cNvSpPr>
          <p:nvPr/>
        </p:nvSpPr>
        <p:spPr bwMode="auto">
          <a:xfrm>
            <a:off x="247650" y="5667375"/>
            <a:ext cx="2663825" cy="522288"/>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Участник устного экзамена</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5B7A68-E662-49D7-B3F4-F73331193085}" type="slidenum">
              <a:rPr lang="ru-RU" sz="1400" b="1" smtClean="0">
                <a:solidFill>
                  <a:schemeClr val="bg1"/>
                </a:solidFill>
              </a:rPr>
              <a:pPr fontAlgn="base">
                <a:spcBef>
                  <a:spcPct val="0"/>
                </a:spcBef>
                <a:spcAft>
                  <a:spcPct val="0"/>
                </a:spcAft>
                <a:defRPr/>
              </a:pPr>
              <a:t>24</a:t>
            </a:fld>
            <a:endParaRPr lang="ru-RU" sz="1400" b="1" smtClean="0">
              <a:solidFill>
                <a:schemeClr val="bg1"/>
              </a:solidFill>
            </a:endParaRPr>
          </a:p>
        </p:txBody>
      </p:sp>
      <p:sp>
        <p:nvSpPr>
          <p:cNvPr id="6150" name="Прямоугольник 27"/>
          <p:cNvSpPr>
            <a:spLocks noChangeArrowheads="1"/>
          </p:cNvSpPr>
          <p:nvPr/>
        </p:nvSpPr>
        <p:spPr bwMode="auto">
          <a:xfrm>
            <a:off x="990600" y="0"/>
            <a:ext cx="7959725" cy="1077218"/>
          </a:xfrm>
          <a:prstGeom prst="rect">
            <a:avLst/>
          </a:prstGeom>
          <a:noFill/>
          <a:ln w="9525">
            <a:noFill/>
            <a:miter lim="800000"/>
            <a:headEnd/>
            <a:tailEnd/>
          </a:ln>
        </p:spPr>
        <p:txBody>
          <a:bodyPr wrap="square" anchor="ctr">
            <a:spAutoFit/>
          </a:bodyPr>
          <a:lstStyle/>
          <a:p>
            <a:pPr>
              <a:spcBef>
                <a:spcPts val="600"/>
              </a:spcBef>
            </a:pPr>
            <a:r>
              <a:rPr lang="ru-RU" sz="3200" b="1" dirty="0">
                <a:solidFill>
                  <a:srgbClr val="0070C0"/>
                </a:solidFill>
                <a:latin typeface="Cambria" pitchFamily="18" charset="0"/>
                <a:cs typeface="Times New Roman" pitchFamily="18" charset="0"/>
              </a:rPr>
              <a:t>Особенности экзаменационных материалов</a:t>
            </a:r>
          </a:p>
        </p:txBody>
      </p:sp>
      <p:sp>
        <p:nvSpPr>
          <p:cNvPr id="18" name="Прямоугольник 17"/>
          <p:cNvSpPr/>
          <p:nvPr/>
        </p:nvSpPr>
        <p:spPr>
          <a:xfrm>
            <a:off x="1142999" y="1393825"/>
            <a:ext cx="7883525" cy="2370138"/>
          </a:xfrm>
          <a:prstGeom prst="rect">
            <a:avLst/>
          </a:prstGeom>
        </p:spPr>
        <p:txBody>
          <a:bodyPr wrap="square" anchor="ctr">
            <a:spAutoFit/>
          </a:bodyPr>
          <a:lstStyle/>
          <a:p>
            <a:pPr marL="357188" lvl="2" indent="-342900" algn="just" fontAlgn="auto">
              <a:spcBef>
                <a:spcPts val="1200"/>
              </a:spcBef>
              <a:spcAft>
                <a:spcPts val="12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Доставочный пакет содержит </a:t>
            </a:r>
            <a:r>
              <a:rPr lang="ru-RU" sz="2200" b="1" i="1" dirty="0">
                <a:latin typeface="Cambria" panose="02040503050406030204" pitchFamily="18" charset="0"/>
                <a:cs typeface="Times New Roman" panose="02020603050405020304" pitchFamily="18" charset="0"/>
              </a:rPr>
              <a:t>ИК</a:t>
            </a:r>
            <a:r>
              <a:rPr lang="ru-RU" sz="2200" dirty="0">
                <a:latin typeface="Cambria" panose="02040503050406030204" pitchFamily="18" charset="0"/>
                <a:cs typeface="Times New Roman" panose="02020603050405020304" pitchFamily="18" charset="0"/>
              </a:rPr>
              <a:t> и </a:t>
            </a:r>
            <a:r>
              <a:rPr lang="ru-RU" sz="2200" b="1" i="1" dirty="0">
                <a:latin typeface="Cambria" panose="02040503050406030204" pitchFamily="18" charset="0"/>
                <a:cs typeface="Times New Roman" panose="02020603050405020304" pitchFamily="18" charset="0"/>
              </a:rPr>
              <a:t>компакт-диск</a:t>
            </a:r>
          </a:p>
          <a:p>
            <a:pPr marL="357188" lvl="2" indent="-342900" algn="just" fontAlgn="auto">
              <a:spcBef>
                <a:spcPts val="1200"/>
              </a:spcBef>
              <a:spcAft>
                <a:spcPts val="12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На компакт-диск записаны </a:t>
            </a:r>
            <a:r>
              <a:rPr lang="ru-RU" sz="2200" b="1" i="1" dirty="0">
                <a:latin typeface="Cambria" panose="02040503050406030204" pitchFamily="18" charset="0"/>
                <a:cs typeface="Times New Roman" panose="02020603050405020304" pitchFamily="18" charset="0"/>
              </a:rPr>
              <a:t>электронные КИМ </a:t>
            </a:r>
          </a:p>
          <a:p>
            <a:pPr marL="357188" lvl="2" indent="-342900" algn="just" fontAlgn="auto">
              <a:spcBef>
                <a:spcPts val="1200"/>
              </a:spcBef>
              <a:spcAft>
                <a:spcPts val="12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ИК содержит только </a:t>
            </a:r>
            <a:r>
              <a:rPr lang="ru-RU" sz="2200" b="1" i="1" dirty="0">
                <a:latin typeface="Cambria" panose="02040503050406030204" pitchFamily="18" charset="0"/>
                <a:cs typeface="Times New Roman" panose="02020603050405020304" pitchFamily="18" charset="0"/>
              </a:rPr>
              <a:t>бланк регистрации</a:t>
            </a:r>
            <a:endParaRPr lang="en-US" sz="2200" b="1" i="1" dirty="0">
              <a:latin typeface="Cambria" panose="02040503050406030204" pitchFamily="18" charset="0"/>
              <a:cs typeface="Times New Roman" panose="02020603050405020304" pitchFamily="18" charset="0"/>
            </a:endParaRPr>
          </a:p>
          <a:p>
            <a:pPr marL="357188" lvl="2" indent="-342900" algn="just" fontAlgn="auto">
              <a:spcBef>
                <a:spcPts val="1200"/>
              </a:spcBef>
              <a:spcAft>
                <a:spcPts val="1200"/>
              </a:spcAft>
              <a:buClr>
                <a:schemeClr val="tx2">
                  <a:lumMod val="60000"/>
                  <a:lumOff val="40000"/>
                </a:schemeClr>
              </a:buClr>
              <a:buSzPct val="150000"/>
              <a:buFont typeface="Wingdings" panose="05000000000000000000" pitchFamily="2" charset="2"/>
              <a:buChar char="Ø"/>
              <a:defRPr/>
            </a:pPr>
            <a:r>
              <a:rPr lang="ru-RU" sz="2200" dirty="0">
                <a:latin typeface="Cambria" panose="02040503050406030204" pitchFamily="18" charset="0"/>
                <a:cs typeface="Times New Roman" panose="02020603050405020304" pitchFamily="18" charset="0"/>
              </a:rPr>
              <a:t>Используются пакеты </a:t>
            </a:r>
            <a:r>
              <a:rPr lang="ru-RU" sz="2200" b="1" i="1" dirty="0">
                <a:latin typeface="Cambria" panose="02040503050406030204" pitchFamily="18" charset="0"/>
                <a:cs typeface="Times New Roman" panose="02020603050405020304" pitchFamily="18" charset="0"/>
              </a:rPr>
              <a:t>только по 5 ИК</a:t>
            </a:r>
          </a:p>
        </p:txBody>
      </p:sp>
      <p:pic>
        <p:nvPicPr>
          <p:cNvPr id="6153" name="Picture 2" descr="C:\Users\adeynichenko\Desktop\УСКОМ 2014\Презентация по технологии для обучающего семинара\картинки\1412353796_Box_Empty.png"/>
          <p:cNvPicPr>
            <a:picLocks noChangeAspect="1" noChangeArrowheads="1"/>
          </p:cNvPicPr>
          <p:nvPr/>
        </p:nvPicPr>
        <p:blipFill>
          <a:blip r:embed="rId3"/>
          <a:srcRect/>
          <a:stretch>
            <a:fillRect/>
          </a:stretch>
        </p:blipFill>
        <p:spPr bwMode="auto">
          <a:xfrm>
            <a:off x="115888" y="4405313"/>
            <a:ext cx="1728787" cy="1728787"/>
          </a:xfrm>
          <a:prstGeom prst="rect">
            <a:avLst/>
          </a:prstGeom>
          <a:noFill/>
          <a:ln w="9525">
            <a:noFill/>
            <a:miter lim="800000"/>
            <a:headEnd/>
            <a:tailEnd/>
          </a:ln>
        </p:spPr>
      </p:pic>
      <p:pic>
        <p:nvPicPr>
          <p:cNvPr id="6154" name="Picture 3" descr="C:\Users\adeynichenko\Desktop\УСКОМ 2014\Презентация по технологии для обучающего семинара\картинки\1412353949_CD.png"/>
          <p:cNvPicPr>
            <a:picLocks noChangeAspect="1" noChangeArrowheads="1"/>
          </p:cNvPicPr>
          <p:nvPr/>
        </p:nvPicPr>
        <p:blipFill>
          <a:blip r:embed="rId4"/>
          <a:srcRect/>
          <a:stretch>
            <a:fillRect/>
          </a:stretch>
        </p:blipFill>
        <p:spPr bwMode="auto">
          <a:xfrm>
            <a:off x="4899025" y="4656138"/>
            <a:ext cx="1219200" cy="1219200"/>
          </a:xfrm>
          <a:prstGeom prst="rect">
            <a:avLst/>
          </a:prstGeom>
          <a:noFill/>
          <a:ln w="9525">
            <a:noFill/>
            <a:miter lim="800000"/>
            <a:headEnd/>
            <a:tailEnd/>
          </a:ln>
        </p:spPr>
      </p:pic>
      <p:cxnSp>
        <p:nvCxnSpPr>
          <p:cNvPr id="33" name="Прямая соединительная линия 32"/>
          <p:cNvCxnSpPr/>
          <p:nvPr/>
        </p:nvCxnSpPr>
        <p:spPr>
          <a:xfrm>
            <a:off x="155575" y="4149725"/>
            <a:ext cx="881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56" name="Picture 3" descr="C:\Users\adeynichenko\Desktop\УСКОМ 2014\Презентация по технологии для обучающего семинара\картинки\1412354914_Gmail_Sobre.png"/>
          <p:cNvPicPr>
            <a:picLocks noChangeAspect="1" noChangeArrowheads="1"/>
          </p:cNvPicPr>
          <p:nvPr/>
        </p:nvPicPr>
        <p:blipFill>
          <a:blip r:embed="rId5"/>
          <a:srcRect/>
          <a:stretch>
            <a:fillRect/>
          </a:stretch>
        </p:blipFill>
        <p:spPr bwMode="auto">
          <a:xfrm>
            <a:off x="2654300" y="4556125"/>
            <a:ext cx="1420813" cy="1419225"/>
          </a:xfrm>
          <a:prstGeom prst="rect">
            <a:avLst/>
          </a:prstGeom>
          <a:noFill/>
          <a:ln w="9525">
            <a:noFill/>
            <a:miter lim="800000"/>
            <a:headEnd/>
            <a:tailEnd/>
          </a:ln>
        </p:spPr>
      </p:pic>
      <p:sp>
        <p:nvSpPr>
          <p:cNvPr id="2" name="Стрелка вправо 1"/>
          <p:cNvSpPr/>
          <p:nvPr/>
        </p:nvSpPr>
        <p:spPr>
          <a:xfrm>
            <a:off x="2038350" y="5032375"/>
            <a:ext cx="384175" cy="474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9" name="Стрелка вправо 38"/>
          <p:cNvSpPr/>
          <p:nvPr/>
        </p:nvSpPr>
        <p:spPr>
          <a:xfrm>
            <a:off x="4287838" y="5027613"/>
            <a:ext cx="384175" cy="474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159" name="Picture 4"/>
          <p:cNvPicPr>
            <a:picLocks noChangeAspect="1" noChangeArrowheads="1"/>
          </p:cNvPicPr>
          <p:nvPr/>
        </p:nvPicPr>
        <p:blipFill>
          <a:blip r:embed="rId6"/>
          <a:srcRect/>
          <a:stretch>
            <a:fillRect/>
          </a:stretch>
        </p:blipFill>
        <p:spPr bwMode="auto">
          <a:xfrm>
            <a:off x="6588125" y="4189413"/>
            <a:ext cx="2152650" cy="2152650"/>
          </a:xfrm>
          <a:prstGeom prst="rect">
            <a:avLst/>
          </a:prstGeom>
          <a:noFill/>
          <a:ln w="9525">
            <a:noFill/>
            <a:miter lim="800000"/>
            <a:headEnd/>
            <a:tailEnd/>
          </a:ln>
        </p:spPr>
      </p:pic>
      <p:sp>
        <p:nvSpPr>
          <p:cNvPr id="40" name="Плюс 39"/>
          <p:cNvSpPr/>
          <p:nvPr/>
        </p:nvSpPr>
        <p:spPr>
          <a:xfrm>
            <a:off x="6202363" y="4905375"/>
            <a:ext cx="771525" cy="7191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61" name="Прямоугольник 40"/>
          <p:cNvSpPr>
            <a:spLocks noChangeArrowheads="1"/>
          </p:cNvSpPr>
          <p:nvPr/>
        </p:nvSpPr>
        <p:spPr bwMode="auto">
          <a:xfrm>
            <a:off x="0" y="5865813"/>
            <a:ext cx="1844675" cy="522287"/>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Доставочный короб</a:t>
            </a:r>
          </a:p>
        </p:txBody>
      </p:sp>
      <p:sp>
        <p:nvSpPr>
          <p:cNvPr id="6162" name="Прямоугольник 41"/>
          <p:cNvSpPr>
            <a:spLocks noChangeArrowheads="1"/>
          </p:cNvSpPr>
          <p:nvPr/>
        </p:nvSpPr>
        <p:spPr bwMode="auto">
          <a:xfrm>
            <a:off x="2441575" y="5924550"/>
            <a:ext cx="1846263" cy="523875"/>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Доставочный пакет</a:t>
            </a:r>
          </a:p>
        </p:txBody>
      </p:sp>
      <p:sp>
        <p:nvSpPr>
          <p:cNvPr id="6163" name="Прямоугольник 42"/>
          <p:cNvSpPr>
            <a:spLocks noChangeArrowheads="1"/>
          </p:cNvSpPr>
          <p:nvPr/>
        </p:nvSpPr>
        <p:spPr bwMode="auto">
          <a:xfrm>
            <a:off x="4610100" y="5821363"/>
            <a:ext cx="1844675" cy="738187"/>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Компакт-диск с электронными КИМ</a:t>
            </a:r>
          </a:p>
        </p:txBody>
      </p:sp>
      <p:sp>
        <p:nvSpPr>
          <p:cNvPr id="6164" name="Прямоугольник 43"/>
          <p:cNvSpPr>
            <a:spLocks noChangeArrowheads="1"/>
          </p:cNvSpPr>
          <p:nvPr/>
        </p:nvSpPr>
        <p:spPr bwMode="auto">
          <a:xfrm>
            <a:off x="6973888" y="6029325"/>
            <a:ext cx="1844675" cy="523875"/>
          </a:xfrm>
          <a:prstGeom prst="rect">
            <a:avLst/>
          </a:prstGeom>
          <a:noFill/>
          <a:ln w="9525">
            <a:noFill/>
            <a:miter lim="800000"/>
            <a:headEnd/>
            <a:tailEnd/>
          </a:ln>
        </p:spPr>
        <p:txBody>
          <a:bodyPr>
            <a:spAutoFit/>
          </a:bodyPr>
          <a:lstStyle/>
          <a:p>
            <a:pPr algn="ctr"/>
            <a:r>
              <a:rPr lang="ru-RU" sz="1400">
                <a:latin typeface="Verdana" pitchFamily="34" charset="0"/>
                <a:cs typeface="Times New Roman" pitchFamily="18" charset="0"/>
              </a:rPr>
              <a:t>5 ИК с бланками регистрации</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B98D037-C947-4894-82AB-FCC81F1AE6ED}" type="slidenum">
              <a:rPr lang="ru-RU" sz="1400" b="1" smtClean="0">
                <a:solidFill>
                  <a:schemeClr val="bg1"/>
                </a:solidFill>
              </a:rPr>
              <a:pPr fontAlgn="base">
                <a:spcBef>
                  <a:spcPct val="0"/>
                </a:spcBef>
                <a:spcAft>
                  <a:spcPct val="0"/>
                </a:spcAft>
                <a:defRPr/>
              </a:pPr>
              <a:t>25</a:t>
            </a:fld>
            <a:endParaRPr lang="ru-RU" sz="1400" b="1" smtClean="0">
              <a:solidFill>
                <a:schemeClr val="bg1"/>
              </a:solidFill>
            </a:endParaRPr>
          </a:p>
        </p:txBody>
      </p:sp>
      <p:sp>
        <p:nvSpPr>
          <p:cNvPr id="92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9223" name="Прямоугольник 10"/>
          <p:cNvSpPr>
            <a:spLocks noChangeArrowheads="1"/>
          </p:cNvSpPr>
          <p:nvPr/>
        </p:nvSpPr>
        <p:spPr bwMode="auto">
          <a:xfrm>
            <a:off x="234950" y="152400"/>
            <a:ext cx="8909050" cy="584200"/>
          </a:xfrm>
          <a:prstGeom prst="rect">
            <a:avLst/>
          </a:prstGeom>
          <a:noFill/>
          <a:ln w="9525">
            <a:noFill/>
            <a:miter lim="800000"/>
            <a:headEnd/>
            <a:tailEnd/>
          </a:ln>
        </p:spPr>
        <p:txBody>
          <a:bodyPr anchor="ctr">
            <a:spAutoFit/>
          </a:bodyPr>
          <a:lstStyle/>
          <a:p>
            <a:pPr algn="ctr">
              <a:spcBef>
                <a:spcPts val="600"/>
              </a:spcBef>
            </a:pPr>
            <a:r>
              <a:rPr lang="ru-RU" sz="3200" b="1" dirty="0">
                <a:solidFill>
                  <a:srgbClr val="0070C0"/>
                </a:solidFill>
                <a:latin typeface="Cambria" pitchFamily="18" charset="0"/>
                <a:cs typeface="Times New Roman" pitchFamily="18" charset="0"/>
              </a:rPr>
              <a:t>Назначение аудиторий подготовки</a:t>
            </a:r>
          </a:p>
        </p:txBody>
      </p:sp>
      <p:pic>
        <p:nvPicPr>
          <p:cNvPr id="9225" name="Picture 5"/>
          <p:cNvPicPr>
            <a:picLocks noChangeAspect="1" noChangeArrowheads="1"/>
          </p:cNvPicPr>
          <p:nvPr/>
        </p:nvPicPr>
        <p:blipFill>
          <a:blip r:embed="rId3"/>
          <a:srcRect/>
          <a:stretch>
            <a:fillRect/>
          </a:stretch>
        </p:blipFill>
        <p:spPr bwMode="auto">
          <a:xfrm>
            <a:off x="911225" y="762000"/>
            <a:ext cx="7302500" cy="5668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Номер слайда 1"/>
          <p:cNvSpPr>
            <a:spLocks noGrp="1"/>
          </p:cNvSpPr>
          <p:nvPr>
            <p:ph type="sldNum" sz="quarter" idx="12"/>
          </p:nvPr>
        </p:nvSpPr>
        <p:spPr bwMode="auto">
          <a:xfrm>
            <a:off x="6743700" y="6573838"/>
            <a:ext cx="2351088" cy="144462"/>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166E32-8E7D-48AF-B438-46CD9045599F}" type="slidenum">
              <a:rPr lang="ru-RU" sz="1400" b="1" smtClean="0">
                <a:solidFill>
                  <a:schemeClr val="bg1"/>
                </a:solidFill>
              </a:rPr>
              <a:pPr fontAlgn="base">
                <a:spcBef>
                  <a:spcPct val="0"/>
                </a:spcBef>
                <a:spcAft>
                  <a:spcPct val="0"/>
                </a:spcAft>
                <a:defRPr/>
              </a:pPr>
              <a:t>26</a:t>
            </a:fld>
            <a:endParaRPr lang="ru-RU" sz="1400" b="1" smtClean="0">
              <a:solidFill>
                <a:schemeClr val="bg1"/>
              </a:solidFill>
            </a:endParaRPr>
          </a:p>
        </p:txBody>
      </p:sp>
      <p:sp>
        <p:nvSpPr>
          <p:cNvPr id="102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10247" name="Прямоугольник 10"/>
          <p:cNvSpPr>
            <a:spLocks noChangeArrowheads="1"/>
          </p:cNvSpPr>
          <p:nvPr/>
        </p:nvSpPr>
        <p:spPr bwMode="auto">
          <a:xfrm>
            <a:off x="234950" y="76200"/>
            <a:ext cx="8909050" cy="584200"/>
          </a:xfrm>
          <a:prstGeom prst="rect">
            <a:avLst/>
          </a:prstGeom>
          <a:noFill/>
          <a:ln w="9525">
            <a:noFill/>
            <a:miter lim="800000"/>
            <a:headEnd/>
            <a:tailEnd/>
          </a:ln>
        </p:spPr>
        <p:txBody>
          <a:bodyPr anchor="ctr">
            <a:spAutoFit/>
          </a:bodyPr>
          <a:lstStyle/>
          <a:p>
            <a:pPr algn="ctr">
              <a:spcBef>
                <a:spcPts val="600"/>
              </a:spcBef>
            </a:pPr>
            <a:r>
              <a:rPr lang="ru-RU" sz="3200" b="1" dirty="0">
                <a:solidFill>
                  <a:srgbClr val="0070C0"/>
                </a:solidFill>
                <a:latin typeface="Cambria" pitchFamily="18" charset="0"/>
                <a:cs typeface="Times New Roman" pitchFamily="18" charset="0"/>
              </a:rPr>
              <a:t>Назначение аудиторий проведения</a:t>
            </a:r>
          </a:p>
        </p:txBody>
      </p:sp>
      <p:pic>
        <p:nvPicPr>
          <p:cNvPr id="10249" name="Picture 5"/>
          <p:cNvPicPr>
            <a:picLocks noChangeAspect="1" noChangeArrowheads="1"/>
          </p:cNvPicPr>
          <p:nvPr/>
        </p:nvPicPr>
        <p:blipFill>
          <a:blip r:embed="rId3"/>
          <a:srcRect/>
          <a:stretch>
            <a:fillRect/>
          </a:stretch>
        </p:blipFill>
        <p:spPr bwMode="auto">
          <a:xfrm>
            <a:off x="1328738" y="685800"/>
            <a:ext cx="6486525" cy="576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95250"/>
            <a:ext cx="7499176" cy="714375"/>
          </a:xfrm>
        </p:spPr>
        <p:txBody>
          <a:bodyPr>
            <a:normAutofit fontScale="90000"/>
          </a:bodyPr>
          <a:lstStyle/>
          <a:p>
            <a:pPr lvl="0" algn="ctr">
              <a:spcBef>
                <a:spcPts val="0"/>
              </a:spcBef>
              <a:defRPr/>
            </a:pPr>
            <a:r>
              <a:rPr lang="ru-RU" kern="1200" cap="none" dirty="0" smtClean="0">
                <a:ln>
                  <a:noFill/>
                </a:ln>
                <a:solidFill>
                  <a:srgbClr val="002060"/>
                </a:solidFill>
                <a:effectLst/>
                <a:latin typeface="Calibri" pitchFamily="34" charset="0"/>
              </a:rPr>
              <a:t>Изменение расписания ГИА</a:t>
            </a:r>
          </a:p>
        </p:txBody>
      </p:sp>
      <p:sp>
        <p:nvSpPr>
          <p:cNvPr id="10" name="Подзаголовок 2"/>
          <p:cNvSpPr txBox="1">
            <a:spLocks/>
          </p:cNvSpPr>
          <p:nvPr/>
        </p:nvSpPr>
        <p:spPr bwMode="auto">
          <a:xfrm>
            <a:off x="180975" y="990600"/>
            <a:ext cx="8772525"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14 февраля планируется проведение ЕГЭ по русскому языку и географии</a:t>
            </a:r>
            <a:r>
              <a:rPr lang="en-US" b="1" dirty="0" smtClean="0">
                <a:solidFill>
                  <a:srgbClr val="002060"/>
                </a:solidFill>
                <a:latin typeface="Calibri" pitchFamily="34" charset="0"/>
              </a:rPr>
              <a:t> </a:t>
            </a:r>
            <a:r>
              <a:rPr lang="ru-RU" b="1" dirty="0" smtClean="0">
                <a:solidFill>
                  <a:srgbClr val="002060"/>
                </a:solidFill>
                <a:latin typeface="Calibri" pitchFamily="34" charset="0"/>
              </a:rPr>
              <a:t>для выпускников прошлых лет, а также обучающихся, получивших неудовлетворительный результат в прошлые годы, а также завершивших изучение этих предметов ранее.</a:t>
            </a: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Планируется, что следующий досрочный период начнется 23 марта для выпускников прошлых лет и обучающиеся, завершивших освоение образовательной программы (индивидуальный план) и имеющих допуск педагогического совета.</a:t>
            </a: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Планируется, что основной период начнется 25 мая и продлится до 26 июня.</a:t>
            </a: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Дополнительного периода в июле не будет.  </a:t>
            </a: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Дополнительный период в сентябре в 2015 году пока не запланирован.</a:t>
            </a:r>
          </a:p>
          <a:p>
            <a:pPr marR="0" lvl="0" indent="342000" defTabSz="914400" rtl="0" eaLnBrk="0" fontAlgn="base" latinLnBrk="0" hangingPunct="0">
              <a:lnSpc>
                <a:spcPct val="100000"/>
              </a:lnSpc>
              <a:spcBef>
                <a:spcPts val="0"/>
              </a:spcBef>
              <a:spcAft>
                <a:spcPct val="0"/>
              </a:spcAft>
              <a:buClrTx/>
              <a:buSzTx/>
              <a:tabLst/>
              <a:defRPr/>
            </a:pPr>
            <a:r>
              <a:rPr lang="ru-RU" b="1" dirty="0" smtClean="0">
                <a:solidFill>
                  <a:srgbClr val="002060"/>
                </a:solidFill>
                <a:latin typeface="Calibri" pitchFamily="34" charset="0"/>
              </a:rPr>
              <a:t> </a:t>
            </a:r>
          </a:p>
          <a:p>
            <a:pPr indent="342000" eaLnBrk="0" hangingPunct="0">
              <a:spcBef>
                <a:spcPts val="0"/>
              </a:spcBef>
              <a:defRPr/>
            </a:pPr>
            <a:r>
              <a:rPr lang="ru-RU" b="1" dirty="0" smtClean="0">
                <a:solidFill>
                  <a:srgbClr val="002060"/>
                </a:solidFill>
                <a:latin typeface="Calibri" pitchFamily="34" charset="0"/>
              </a:rPr>
              <a:t>К ГИА по учебным предметам, освоение которых завершилось ранее, допускаются обучающиеся X-</a:t>
            </a:r>
            <a:r>
              <a:rPr lang="en-US" b="1" dirty="0" smtClean="0">
                <a:solidFill>
                  <a:srgbClr val="002060"/>
                </a:solidFill>
                <a:latin typeface="Calibri" pitchFamily="34" charset="0"/>
              </a:rPr>
              <a:t>XI </a:t>
            </a:r>
            <a:r>
              <a:rPr lang="ru-RU" b="1" dirty="0" smtClean="0">
                <a:solidFill>
                  <a:srgbClr val="002060"/>
                </a:solidFill>
                <a:latin typeface="Calibri" pitchFamily="34" charset="0"/>
              </a:rPr>
              <a:t>(</a:t>
            </a:r>
            <a:r>
              <a:rPr lang="en-US" b="1" dirty="0" smtClean="0">
                <a:solidFill>
                  <a:srgbClr val="002060"/>
                </a:solidFill>
                <a:latin typeface="Calibri" pitchFamily="34" charset="0"/>
              </a:rPr>
              <a:t>XII</a:t>
            </a:r>
            <a:r>
              <a:rPr lang="ru-RU" b="1" dirty="0" smtClean="0">
                <a:solidFill>
                  <a:srgbClr val="002060"/>
                </a:solidFill>
                <a:latin typeface="Calibri" pitchFamily="34" charset="0"/>
              </a:rPr>
              <a:t>) классов, имеющие годовые отметки не ниже удовлетворительных по всем учебным предметам учебного плана за предпоследний год обучения.</a:t>
            </a: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endParaRPr lang="ru-RU" b="1" dirty="0" smtClean="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5004048" y="6525344"/>
            <a:ext cx="4139952" cy="332656"/>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1" name="Rectangle 1"/>
          <p:cNvSpPr>
            <a:spLocks noChangeArrowheads="1"/>
          </p:cNvSpPr>
          <p:nvPr/>
        </p:nvSpPr>
        <p:spPr bwMode="auto">
          <a:xfrm>
            <a:off x="1447800" y="1295400"/>
            <a:ext cx="6553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Cambria" pitchFamily="18" charset="0"/>
                <a:ea typeface="Times New Roman" pitchFamily="18" charset="0"/>
              </a:rPr>
              <a:t>Порядок печати контрольных измерительных материалов в аудиториях пунктов проведения экзаменов</a:t>
            </a:r>
            <a:endParaRPr kumimoji="0" lang="ru-RU" sz="3200" b="0" i="0" u="none" strike="noStrike" cap="none" normalizeH="0" baseline="0" dirty="0" smtClean="0">
              <a:ln>
                <a:noFill/>
              </a:ln>
              <a:effectLst/>
              <a:latin typeface="Arial" pitchFamily="34" charset="0"/>
            </a:endParaRPr>
          </a:p>
        </p:txBody>
      </p:sp>
      <p:pic>
        <p:nvPicPr>
          <p:cNvPr id="13" name="Picture 6" descr="http://www.ok24it.ru/images/general/printer3.png"/>
          <p:cNvPicPr>
            <a:picLocks noChangeAspect="1" noChangeArrowheads="1"/>
          </p:cNvPicPr>
          <p:nvPr/>
        </p:nvPicPr>
        <p:blipFill>
          <a:blip r:embed="rId2" cstate="print"/>
          <a:srcRect l="6294" t="9375" r="3496" b="8124"/>
          <a:stretch>
            <a:fillRect/>
          </a:stretch>
        </p:blipFill>
        <p:spPr bwMode="auto">
          <a:xfrm>
            <a:off x="5652120" y="4005064"/>
            <a:ext cx="1535112" cy="1571625"/>
          </a:xfrm>
          <a:prstGeom prst="rect">
            <a:avLst/>
          </a:prstGeom>
          <a:noFill/>
          <a:ln w="9525">
            <a:noFill/>
            <a:miter lim="800000"/>
            <a:headEnd/>
            <a:tailEnd/>
          </a:ln>
        </p:spPr>
      </p:pic>
      <p:pic>
        <p:nvPicPr>
          <p:cNvPr id="14" name="Picture 4" descr="http://www.fixdevice.com/images/cats/big/komplectuushie.png"/>
          <p:cNvPicPr>
            <a:picLocks noChangeAspect="1" noChangeArrowheads="1"/>
          </p:cNvPicPr>
          <p:nvPr/>
        </p:nvPicPr>
        <p:blipFill>
          <a:blip r:embed="rId3" cstate="print"/>
          <a:srcRect/>
          <a:stretch>
            <a:fillRect/>
          </a:stretch>
        </p:blipFill>
        <p:spPr bwMode="auto">
          <a:xfrm>
            <a:off x="7092280" y="4005064"/>
            <a:ext cx="1728019" cy="1526305"/>
          </a:xfrm>
          <a:prstGeom prst="rect">
            <a:avLst/>
          </a:prstGeom>
          <a:noFill/>
          <a:ln w="9525">
            <a:noFill/>
            <a:miter lim="800000"/>
            <a:headEnd/>
            <a:tailEnd/>
          </a:ln>
        </p:spPr>
      </p:pic>
      <p:pic>
        <p:nvPicPr>
          <p:cNvPr id="15" name="Picture 4" descr="http://upload.wikimedia.org/wikipedia/commons/thumb/6/65/Usbdrive_icon.svg/220px-Usbdrive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32861">
            <a:off x="7157878" y="5294799"/>
            <a:ext cx="720080"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Documents and Settings\ege\Мои документы\Мои рисунки\i22.jpg"/>
          <p:cNvPicPr>
            <a:picLocks noChangeAspect="1" noChangeArrowheads="1"/>
          </p:cNvPicPr>
          <p:nvPr/>
        </p:nvPicPr>
        <p:blipFill>
          <a:blip r:embed="rId2" cstate="print"/>
          <a:srcRect/>
          <a:stretch>
            <a:fillRect/>
          </a:stretch>
        </p:blipFill>
        <p:spPr bwMode="auto">
          <a:xfrm>
            <a:off x="8357617" y="2636912"/>
            <a:ext cx="786383" cy="786383"/>
          </a:xfrm>
          <a:prstGeom prst="rect">
            <a:avLst/>
          </a:prstGeom>
          <a:noFill/>
        </p:spPr>
      </p:pic>
      <p:graphicFrame>
        <p:nvGraphicFramePr>
          <p:cNvPr id="7" name="Схема 6"/>
          <p:cNvGraphicFramePr/>
          <p:nvPr/>
        </p:nvGraphicFramePr>
        <p:xfrm>
          <a:off x="1981200" y="228600"/>
          <a:ext cx="4860032"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1066800" y="1628800"/>
            <a:ext cx="8077200" cy="923330"/>
          </a:xfrm>
          <a:prstGeom prst="rect">
            <a:avLst/>
          </a:prstGeom>
        </p:spPr>
        <p:txBody>
          <a:bodyPr wrap="square">
            <a:spAutoFit/>
          </a:bodyPr>
          <a:lstStyle/>
          <a:p>
            <a:pPr lvl="0">
              <a:buFont typeface="Wingdings" pitchFamily="2" charset="2"/>
              <a:buChar char="ü"/>
            </a:pPr>
            <a:r>
              <a:rPr lang="ru-RU" b="1" dirty="0" smtClean="0">
                <a:latin typeface="Verdana" pitchFamily="34" charset="0"/>
                <a:cs typeface="Times New Roman" pitchFamily="18" charset="0"/>
              </a:rPr>
              <a:t> Технология применяется в ППЭ, в которых будут организованы ЕГЭ </a:t>
            </a:r>
            <a:r>
              <a:rPr lang="ru-RU" b="1" dirty="0" smtClean="0">
                <a:solidFill>
                  <a:srgbClr val="FF0000"/>
                </a:solidFill>
                <a:latin typeface="Verdana" pitchFamily="34" charset="0"/>
                <a:cs typeface="Times New Roman" pitchFamily="18" charset="0"/>
              </a:rPr>
              <a:t>по иностранным языкам.</a:t>
            </a:r>
          </a:p>
          <a:p>
            <a:pPr marL="357188" lvl="2" indent="-342900" algn="just" eaLnBrk="1" hangingPunct="1">
              <a:spcAft>
                <a:spcPts val="1200"/>
              </a:spcAft>
              <a:buClr>
                <a:schemeClr val="tx2">
                  <a:lumMod val="60000"/>
                  <a:lumOff val="40000"/>
                </a:schemeClr>
              </a:buClr>
              <a:buSzPct val="150000"/>
              <a:buFont typeface="Wingdings" pitchFamily="2" charset="2"/>
              <a:buChar char="ü"/>
              <a:defRPr/>
            </a:pPr>
            <a:endParaRPr lang="ru-RU" b="1" dirty="0">
              <a:latin typeface="Verdana" pitchFamily="34" charset="0"/>
              <a:cs typeface="Times New Roman" pitchFamily="18" charset="0"/>
            </a:endParaRPr>
          </a:p>
        </p:txBody>
      </p:sp>
      <p:sp>
        <p:nvSpPr>
          <p:cNvPr id="9217" name="Rectangle 1"/>
          <p:cNvSpPr>
            <a:spLocks noChangeArrowheads="1"/>
          </p:cNvSpPr>
          <p:nvPr/>
        </p:nvSpPr>
        <p:spPr bwMode="auto">
          <a:xfrm>
            <a:off x="1066800" y="4114800"/>
            <a:ext cx="8077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ü"/>
            </a:pPr>
            <a:r>
              <a:rPr lang="ru-RU" b="1" dirty="0" smtClean="0">
                <a:latin typeface="Verdana" pitchFamily="34" charset="0"/>
                <a:cs typeface="Times New Roman" pitchFamily="18" charset="0"/>
              </a:rPr>
              <a:t> В</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lang="ru-RU" b="1" dirty="0" smtClean="0">
                <a:latin typeface="Verdana" pitchFamily="34" charset="0"/>
                <a:cs typeface="Times New Roman" pitchFamily="18" charset="0"/>
              </a:rPr>
              <a:t>электронный вид переводятся полные аналоги бумажных КИМ (с использованием сертифицированных средств шифрования): т.е. каждый электронный КИМ является уникальным;</a:t>
            </a:r>
          </a:p>
        </p:txBody>
      </p:sp>
      <p:pic>
        <p:nvPicPr>
          <p:cNvPr id="17" name="Picture 4" descr="http://s.appleinsider.ru/2013/07/1096880_63786041.jpg"/>
          <p:cNvPicPr>
            <a:picLocks noChangeAspect="1" noChangeArrowheads="1"/>
          </p:cNvPicPr>
          <p:nvPr/>
        </p:nvPicPr>
        <p:blipFill>
          <a:blip r:embed="rId8" cstate="print">
            <a:clrChange>
              <a:clrFrom>
                <a:srgbClr val="FFFFFF"/>
              </a:clrFrom>
              <a:clrTo>
                <a:srgbClr val="FFFFFF">
                  <a:alpha val="0"/>
                </a:srgbClr>
              </a:clrTo>
            </a:clrChange>
          </a:blip>
          <a:srcRect l="12692" t="13635" r="20384" b="7272"/>
          <a:stretch>
            <a:fillRect/>
          </a:stretch>
        </p:blipFill>
        <p:spPr bwMode="auto">
          <a:xfrm>
            <a:off x="7574905" y="5791200"/>
            <a:ext cx="1569095" cy="784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228600" y="228600"/>
          <a:ext cx="4464496"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04800" y="5334000"/>
            <a:ext cx="8496944" cy="1200329"/>
          </a:xfrm>
          <a:prstGeom prst="rect">
            <a:avLst/>
          </a:prstGeom>
          <a:noFill/>
        </p:spPr>
        <p:txBody>
          <a:bodyPr wrap="square" rtlCol="0">
            <a:spAutoFit/>
          </a:bodyPr>
          <a:lstStyle/>
          <a:p>
            <a:r>
              <a:rPr lang="ru-RU" dirty="0" smtClean="0">
                <a:solidFill>
                  <a:schemeClr val="tx2">
                    <a:lumMod val="75000"/>
                  </a:schemeClr>
                </a:solidFill>
                <a:latin typeface="Cambria" panose="02040503050406030204" pitchFamily="18" charset="0"/>
              </a:rPr>
              <a:t>В 2014 году из ППЭ было удалено 30 участников ЕГЭ, что составило </a:t>
            </a:r>
            <a:r>
              <a:rPr lang="ru-RU" b="1" dirty="0" smtClean="0">
                <a:solidFill>
                  <a:schemeClr val="tx2">
                    <a:lumMod val="75000"/>
                  </a:schemeClr>
                </a:solidFill>
                <a:latin typeface="Cambria" panose="02040503050406030204" pitchFamily="18" charset="0"/>
              </a:rPr>
              <a:t>0,16%</a:t>
            </a:r>
            <a:r>
              <a:rPr lang="ru-RU" dirty="0" smtClean="0">
                <a:solidFill>
                  <a:schemeClr val="tx2">
                    <a:lumMod val="75000"/>
                  </a:schemeClr>
                </a:solidFill>
                <a:latin typeface="Cambria" panose="02040503050406030204" pitchFamily="18" charset="0"/>
              </a:rPr>
              <a:t> от общего количества участников ЕГЭ, в 2013 году – 50 участников ЕГЭ - </a:t>
            </a:r>
            <a:r>
              <a:rPr lang="ru-RU" b="1" dirty="0" smtClean="0">
                <a:solidFill>
                  <a:schemeClr val="tx2">
                    <a:lumMod val="75000"/>
                  </a:schemeClr>
                </a:solidFill>
                <a:latin typeface="Cambria" panose="02040503050406030204" pitchFamily="18" charset="0"/>
              </a:rPr>
              <a:t>0,24%</a:t>
            </a:r>
          </a:p>
          <a:p>
            <a:endParaRPr lang="ru-RU" b="1" dirty="0" smtClean="0">
              <a:solidFill>
                <a:schemeClr val="tx2">
                  <a:lumMod val="75000"/>
                </a:schemeClr>
              </a:solidFill>
              <a:latin typeface="Cambria" panose="02040503050406030204" pitchFamily="18" charset="0"/>
            </a:endParaRPr>
          </a:p>
          <a:p>
            <a:pPr algn="ctr"/>
            <a:r>
              <a:rPr lang="ru-RU" b="1" dirty="0" smtClean="0">
                <a:solidFill>
                  <a:srgbClr val="FF0000"/>
                </a:solidFill>
                <a:latin typeface="Cambria" panose="02040503050406030204" pitchFamily="18" charset="0"/>
              </a:rPr>
              <a:t>В г.Минусинске удаленных учащихся с ЕГЭ не было</a:t>
            </a:r>
            <a:endParaRPr lang="ru-RU" b="1" dirty="0">
              <a:solidFill>
                <a:srgbClr val="FF0000"/>
              </a:solidFill>
              <a:latin typeface="Cambria" panose="02040503050406030204" pitchFamily="18" charset="0"/>
            </a:endParaRPr>
          </a:p>
        </p:txBody>
      </p:sp>
      <p:graphicFrame>
        <p:nvGraphicFramePr>
          <p:cNvPr id="10" name="Диаграмма 9"/>
          <p:cNvGraphicFramePr/>
          <p:nvPr/>
        </p:nvGraphicFramePr>
        <p:xfrm>
          <a:off x="4495800" y="152400"/>
          <a:ext cx="4536504"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Documents and Settings\ege\Мои документы\Мои рисунки\636540.jpg"/>
          <p:cNvPicPr>
            <a:picLocks noChangeAspect="1" noChangeArrowheads="1"/>
          </p:cNvPicPr>
          <p:nvPr/>
        </p:nvPicPr>
        <p:blipFill>
          <a:blip r:embed="rId2" cstate="print"/>
          <a:srcRect/>
          <a:stretch>
            <a:fillRect/>
          </a:stretch>
        </p:blipFill>
        <p:spPr bwMode="auto">
          <a:xfrm>
            <a:off x="7991872" y="2420888"/>
            <a:ext cx="1152128" cy="864096"/>
          </a:xfrm>
          <a:prstGeom prst="rect">
            <a:avLst/>
          </a:prstGeom>
          <a:noFill/>
        </p:spPr>
      </p:pic>
      <p:graphicFrame>
        <p:nvGraphicFramePr>
          <p:cNvPr id="7" name="Схема 6"/>
          <p:cNvGraphicFramePr/>
          <p:nvPr/>
        </p:nvGraphicFramePr>
        <p:xfrm>
          <a:off x="1981200" y="228600"/>
          <a:ext cx="4860032"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6" descr="http://www.ok24it.ru/images/general/printer3.png"/>
          <p:cNvPicPr>
            <a:picLocks noChangeAspect="1" noChangeArrowheads="1"/>
          </p:cNvPicPr>
          <p:nvPr/>
        </p:nvPicPr>
        <p:blipFill>
          <a:blip r:embed="rId8" cstate="print"/>
          <a:srcRect l="6294" t="9375" r="3496" b="8124"/>
          <a:stretch>
            <a:fillRect/>
          </a:stretch>
        </p:blipFill>
        <p:spPr bwMode="auto">
          <a:xfrm>
            <a:off x="8095828" y="3789040"/>
            <a:ext cx="1048172" cy="1073103"/>
          </a:xfrm>
          <a:prstGeom prst="rect">
            <a:avLst/>
          </a:prstGeom>
          <a:noFill/>
          <a:ln w="9525">
            <a:noFill/>
            <a:miter lim="800000"/>
            <a:headEnd/>
            <a:tailEnd/>
          </a:ln>
        </p:spPr>
      </p:pic>
      <p:sp>
        <p:nvSpPr>
          <p:cNvPr id="15" name="Прямоугольник 14"/>
          <p:cNvSpPr/>
          <p:nvPr/>
        </p:nvSpPr>
        <p:spPr>
          <a:xfrm>
            <a:off x="0" y="3356992"/>
            <a:ext cx="9036050" cy="923330"/>
          </a:xfrm>
          <a:prstGeom prst="rect">
            <a:avLst/>
          </a:prstGeom>
        </p:spPr>
        <p:txBody>
          <a:bodyPr wrap="square">
            <a:spAutoFit/>
          </a:bodyPr>
          <a:lstStyle/>
          <a:p>
            <a:pPr marL="0" lvl="2" indent="-342900" algn="just" eaLnBrk="1" hangingPunct="1">
              <a:spcAft>
                <a:spcPts val="1200"/>
              </a:spcAft>
              <a:buClr>
                <a:schemeClr val="tx2">
                  <a:lumMod val="60000"/>
                  <a:lumOff val="40000"/>
                </a:schemeClr>
              </a:buClr>
              <a:buSzPct val="150000"/>
              <a:buFont typeface="Wingdings" pitchFamily="2" charset="2"/>
              <a:buChar char="ü"/>
              <a:defRPr/>
            </a:pPr>
            <a:r>
              <a:rPr lang="ru-RU" b="1" dirty="0" smtClean="0">
                <a:latin typeface="Verdana" pitchFamily="34" charset="0"/>
                <a:cs typeface="Times New Roman" pitchFamily="18" charset="0"/>
              </a:rPr>
              <a:t>КИМ печатаются </a:t>
            </a:r>
            <a:r>
              <a:rPr lang="ru-RU" b="1" dirty="0">
                <a:latin typeface="Verdana" pitchFamily="34" charset="0"/>
                <a:cs typeface="Times New Roman" pitchFamily="18" charset="0"/>
              </a:rPr>
              <a:t>в аудиториях пунктов проведения экзаменов, в присутствии участников ЕГЭ, непосредственно перед началом экзамена.</a:t>
            </a:r>
          </a:p>
        </p:txBody>
      </p:sp>
      <p:sp>
        <p:nvSpPr>
          <p:cNvPr id="9" name="Rectangle 2"/>
          <p:cNvSpPr>
            <a:spLocks noChangeArrowheads="1"/>
          </p:cNvSpPr>
          <p:nvPr/>
        </p:nvSpPr>
        <p:spPr bwMode="auto">
          <a:xfrm>
            <a:off x="0" y="11430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ru-RU" b="1" dirty="0" smtClean="0">
                <a:latin typeface="Verdana" pitchFamily="34" charset="0"/>
                <a:cs typeface="Times New Roman" pitchFamily="18" charset="0"/>
              </a:rPr>
              <a:t>Электронные КИМ формируются пакетами по 15 и 5 штук, записываются на компакт-диск и вкладываются в доставочный пакет (на компакт-диске содержатся именно те КИМ, которые должны были бы содержаться в индивидуальном комплекте в бумажном виде);</a:t>
            </a:r>
          </a:p>
        </p:txBody>
      </p:sp>
      <p:sp>
        <p:nvSpPr>
          <p:cNvPr id="10" name="Прямоугольник 9"/>
          <p:cNvSpPr/>
          <p:nvPr/>
        </p:nvSpPr>
        <p:spPr>
          <a:xfrm>
            <a:off x="0" y="4797152"/>
            <a:ext cx="9144000" cy="1200329"/>
          </a:xfrm>
          <a:prstGeom prst="rect">
            <a:avLst/>
          </a:prstGeom>
        </p:spPr>
        <p:txBody>
          <a:bodyPr wrap="square">
            <a:spAutoFit/>
          </a:bodyPr>
          <a:lstStyle/>
          <a:p>
            <a:pPr algn="just">
              <a:buFont typeface="Wingdings" pitchFamily="2" charset="2"/>
              <a:buChar char="ü"/>
            </a:pPr>
            <a:r>
              <a:rPr lang="ru-RU" b="1" dirty="0" smtClean="0">
                <a:latin typeface="Verdana" pitchFamily="34" charset="0"/>
                <a:cs typeface="Times New Roman" pitchFamily="18" charset="0"/>
              </a:rPr>
              <a:t>Ключи доступа к электронным КИМ распространяются через специализированный портал Федерального центра тестирования непосредственно перед экзаменом (за 30 минут до начала экзамена).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92696" y="836712"/>
            <a:ext cx="8888412" cy="353943"/>
          </a:xfrm>
          <a:prstGeom prst="rect">
            <a:avLst/>
          </a:prstGeom>
        </p:spPr>
        <p:txBody>
          <a:bodyPr>
            <a:spAutoFit/>
          </a:bodyPr>
          <a:lstStyle/>
          <a:p>
            <a:pPr marL="14288" lvl="2" algn="ctr" eaLnBrk="1" hangingPunct="1">
              <a:spcAft>
                <a:spcPts val="1200"/>
              </a:spcAft>
              <a:buClr>
                <a:schemeClr val="tx2">
                  <a:lumMod val="60000"/>
                  <a:lumOff val="40000"/>
                </a:schemeClr>
              </a:buClr>
              <a:buSzPct val="150000"/>
              <a:defRPr/>
            </a:pPr>
            <a:endParaRPr lang="en-US" sz="1700" b="1" dirty="0">
              <a:latin typeface="Verdana" pitchFamily="34" charset="0"/>
              <a:cs typeface="Times New Roman" pitchFamily="18" charset="0"/>
            </a:endParaRPr>
          </a:p>
        </p:txBody>
      </p:sp>
      <p:sp>
        <p:nvSpPr>
          <p:cNvPr id="7" name="TextBox 6"/>
          <p:cNvSpPr txBox="1"/>
          <p:nvPr/>
        </p:nvSpPr>
        <p:spPr>
          <a:xfrm>
            <a:off x="0" y="1268760"/>
            <a:ext cx="9036496" cy="3693319"/>
          </a:xfrm>
          <a:prstGeom prst="rect">
            <a:avLst/>
          </a:prstGeom>
          <a:noFill/>
        </p:spPr>
        <p:txBody>
          <a:bodyPr wrap="square" rtlCol="0">
            <a:spAutoFit/>
          </a:bodyPr>
          <a:lstStyle/>
          <a:p>
            <a:pPr marL="285750" indent="-285750"/>
            <a:r>
              <a:rPr lang="ru-RU" b="1" dirty="0" smtClean="0">
                <a:latin typeface="Verdana" pitchFamily="34" charset="0"/>
                <a:cs typeface="Times New Roman" pitchFamily="18" charset="0"/>
              </a:rPr>
              <a:t>Оснащение каждой аудитории ППЭ: </a:t>
            </a:r>
          </a:p>
          <a:p>
            <a:pPr marL="742950" lvl="1" indent="-285750">
              <a:buFont typeface="Wingdings" pitchFamily="2" charset="2"/>
              <a:buChar char="ü"/>
            </a:pPr>
            <a:r>
              <a:rPr lang="ru-RU" b="1" dirty="0" smtClean="0">
                <a:latin typeface="Verdana" pitchFamily="34" charset="0"/>
                <a:cs typeface="Times New Roman" pitchFamily="18" charset="0"/>
              </a:rPr>
              <a:t>рабочая станция печати КИМ в аудитории (компьютер), без выхода в сеть Интернет;</a:t>
            </a:r>
          </a:p>
          <a:p>
            <a:pPr marL="742950" lvl="1" indent="-285750">
              <a:buFont typeface="Wingdings" pitchFamily="2" charset="2"/>
              <a:buChar char="ü"/>
            </a:pPr>
            <a:r>
              <a:rPr lang="ru-RU" b="1" dirty="0" smtClean="0">
                <a:latin typeface="Verdana" pitchFamily="34" charset="0"/>
                <a:cs typeface="Times New Roman" pitchFamily="18" charset="0"/>
              </a:rPr>
              <a:t>принтер;</a:t>
            </a:r>
          </a:p>
          <a:p>
            <a:pPr marL="742950" lvl="1" indent="-285750">
              <a:buFont typeface="Wingdings" pitchFamily="2" charset="2"/>
              <a:buChar char="ü"/>
            </a:pPr>
            <a:r>
              <a:rPr lang="ru-RU" b="1" dirty="0" smtClean="0">
                <a:latin typeface="Verdana" pitchFamily="34" charset="0"/>
                <a:cs typeface="Times New Roman" pitchFamily="18" charset="0"/>
              </a:rPr>
              <a:t>картриджи (включая резервные);</a:t>
            </a:r>
          </a:p>
          <a:p>
            <a:pPr marL="742950" lvl="1" indent="-285750">
              <a:buFont typeface="Wingdings" pitchFamily="2" charset="2"/>
              <a:buChar char="ü"/>
            </a:pPr>
            <a:r>
              <a:rPr lang="ru-RU" b="1" dirty="0" smtClean="0">
                <a:latin typeface="Verdana" pitchFamily="34" charset="0"/>
                <a:cs typeface="Times New Roman" pitchFamily="18" charset="0"/>
              </a:rPr>
              <a:t>бумага (</a:t>
            </a:r>
            <a:r>
              <a:rPr lang="ru-RU" b="1" dirty="0">
                <a:latin typeface="Verdana" pitchFamily="34" charset="0"/>
                <a:cs typeface="Times New Roman" pitchFamily="18" charset="0"/>
              </a:rPr>
              <a:t>из расчета 16 листов на каждого </a:t>
            </a:r>
            <a:r>
              <a:rPr lang="ru-RU" b="1" dirty="0" smtClean="0">
                <a:latin typeface="Verdana" pitchFamily="34" charset="0"/>
                <a:cs typeface="Times New Roman" pitchFamily="18" charset="0"/>
              </a:rPr>
              <a:t>участника).</a:t>
            </a:r>
          </a:p>
          <a:p>
            <a:pPr>
              <a:buFont typeface="Wingdings" pitchFamily="2" charset="2"/>
              <a:buChar char="ü"/>
            </a:pPr>
            <a:endParaRPr lang="ru-RU" b="1" dirty="0" smtClean="0">
              <a:latin typeface="Verdana" pitchFamily="34" charset="0"/>
              <a:cs typeface="Times New Roman" pitchFamily="18" charset="0"/>
            </a:endParaRPr>
          </a:p>
          <a:p>
            <a:pPr>
              <a:buFont typeface="Wingdings" pitchFamily="2" charset="2"/>
              <a:buChar char="ü"/>
            </a:pPr>
            <a:endParaRPr lang="ru-RU" b="1" dirty="0" smtClean="0">
              <a:latin typeface="Verdana" pitchFamily="34" charset="0"/>
              <a:cs typeface="Times New Roman" pitchFamily="18" charset="0"/>
            </a:endParaRPr>
          </a:p>
          <a:p>
            <a:pPr marL="285750" indent="-285750"/>
            <a:r>
              <a:rPr lang="ru-RU" b="1" dirty="0" smtClean="0">
                <a:latin typeface="Verdana" pitchFamily="34" charset="0"/>
                <a:cs typeface="Times New Roman" pitchFamily="18" charset="0"/>
              </a:rPr>
              <a:t>Оснащение штаба ППЭ</a:t>
            </a:r>
            <a:r>
              <a:rPr lang="ru-RU" b="1" dirty="0">
                <a:latin typeface="Verdana" pitchFamily="34" charset="0"/>
                <a:cs typeface="Times New Roman" pitchFamily="18" charset="0"/>
              </a:rPr>
              <a:t>: </a:t>
            </a:r>
            <a:endParaRPr lang="ru-RU" b="1" dirty="0" smtClean="0">
              <a:latin typeface="Verdana" pitchFamily="34" charset="0"/>
              <a:cs typeface="Times New Roman" pitchFamily="18" charset="0"/>
            </a:endParaRPr>
          </a:p>
          <a:p>
            <a:pPr marL="742950" lvl="2" indent="-285750">
              <a:buFont typeface="Wingdings" pitchFamily="2" charset="2"/>
              <a:buChar char="ü"/>
            </a:pPr>
            <a:r>
              <a:rPr lang="ru-RU" b="1" dirty="0" smtClean="0">
                <a:latin typeface="Verdana" pitchFamily="34" charset="0"/>
                <a:cs typeface="Times New Roman" pitchFamily="18" charset="0"/>
              </a:rPr>
              <a:t>рабочая станция (компьютер) с выходом в сеть Интернет;</a:t>
            </a:r>
          </a:p>
          <a:p>
            <a:pPr marL="742950" lvl="2" indent="-285750">
              <a:buFont typeface="Wingdings" pitchFamily="2" charset="2"/>
              <a:buChar char="ü"/>
            </a:pPr>
            <a:r>
              <a:rPr lang="ru-RU" b="1" dirty="0" err="1" smtClean="0">
                <a:latin typeface="Verdana" pitchFamily="34" charset="0"/>
                <a:cs typeface="Times New Roman" pitchFamily="18" charset="0"/>
              </a:rPr>
              <a:t>флеш</a:t>
            </a:r>
            <a:r>
              <a:rPr lang="ru-RU" b="1" dirty="0" smtClean="0">
                <a:latin typeface="Verdana" pitchFamily="34" charset="0"/>
                <a:cs typeface="Times New Roman" pitchFamily="18" charset="0"/>
              </a:rPr>
              <a:t> </a:t>
            </a:r>
            <a:r>
              <a:rPr lang="ru-RU" b="1" dirty="0">
                <a:latin typeface="Verdana" pitchFamily="34" charset="0"/>
                <a:cs typeface="Times New Roman" pitchFamily="18" charset="0"/>
              </a:rPr>
              <a:t>– накопители для переноса ключа расшифровки из штаба ППЭ в </a:t>
            </a:r>
            <a:r>
              <a:rPr lang="ru-RU" b="1" dirty="0" smtClean="0">
                <a:latin typeface="Verdana" pitchFamily="34" charset="0"/>
                <a:cs typeface="Times New Roman" pitchFamily="18" charset="0"/>
              </a:rPr>
              <a:t>аудиторию;</a:t>
            </a:r>
          </a:p>
          <a:p>
            <a:pPr marL="742950" lvl="2" indent="-285750">
              <a:buFont typeface="Wingdings" pitchFamily="2" charset="2"/>
              <a:buChar char="ü"/>
            </a:pPr>
            <a:r>
              <a:rPr lang="ru-RU" b="1" dirty="0" smtClean="0">
                <a:latin typeface="Verdana" pitchFamily="34" charset="0"/>
                <a:cs typeface="Times New Roman" pitchFamily="18" charset="0"/>
              </a:rPr>
              <a:t>резервный </a:t>
            </a:r>
            <a:r>
              <a:rPr lang="en-US" b="1" dirty="0" smtClean="0">
                <a:latin typeface="Verdana" pitchFamily="34" charset="0"/>
                <a:cs typeface="Times New Roman" pitchFamily="18" charset="0"/>
              </a:rPr>
              <a:t>USB</a:t>
            </a:r>
            <a:r>
              <a:rPr lang="ru-RU" b="1" dirty="0" smtClean="0">
                <a:latin typeface="Verdana" pitchFamily="34" charset="0"/>
                <a:cs typeface="Times New Roman" pitchFamily="18" charset="0"/>
              </a:rPr>
              <a:t>-модем для выхода в сеть Интернет.</a:t>
            </a:r>
          </a:p>
        </p:txBody>
      </p:sp>
      <p:graphicFrame>
        <p:nvGraphicFramePr>
          <p:cNvPr id="9" name="Схема 8"/>
          <p:cNvGraphicFramePr/>
          <p:nvPr/>
        </p:nvGraphicFramePr>
        <p:xfrm>
          <a:off x="2057400" y="152400"/>
          <a:ext cx="4860032"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Заголовок 3"/>
          <p:cNvSpPr>
            <a:spLocks noGrp="1"/>
          </p:cNvSpPr>
          <p:nvPr/>
        </p:nvSpPr>
        <p:spPr>
          <a:xfrm>
            <a:off x="7740352" y="2852936"/>
            <a:ext cx="1676917" cy="267495"/>
          </a:xfrm>
          <a:prstGeom prst="rect">
            <a:avLst/>
          </a:prstGeom>
        </p:spPr>
        <p:txBody>
          <a:bodyPr anchor="ctr">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0" fontAlgn="auto" hangingPunct="0">
              <a:spcAft>
                <a:spcPts val="0"/>
              </a:spcAft>
              <a:defRPr/>
            </a:pPr>
            <a:r>
              <a:rPr lang="ru-RU" sz="2000" dirty="0" smtClean="0">
                <a:solidFill>
                  <a:schemeClr val="tx1"/>
                </a:solidFill>
                <a:effectLst>
                  <a:outerShdw blurRad="38100" dist="38100" dir="2700000" algn="tl">
                    <a:srgbClr val="000000">
                      <a:alpha val="43137"/>
                    </a:srgbClr>
                  </a:outerShdw>
                </a:effectLst>
                <a:latin typeface="Candara" pitchFamily="34" charset="0"/>
                <a:cs typeface="Times New Roman" pitchFamily="18" charset="0"/>
              </a:rPr>
              <a:t>Станция</a:t>
            </a:r>
          </a:p>
          <a:p>
            <a:pPr algn="ctr" eaLnBrk="0" fontAlgn="auto" hangingPunct="0">
              <a:spcAft>
                <a:spcPts val="0"/>
              </a:spcAft>
              <a:defRPr/>
            </a:pPr>
            <a:r>
              <a:rPr lang="ru-RU" sz="2000" dirty="0" smtClean="0">
                <a:solidFill>
                  <a:schemeClr val="tx1"/>
                </a:solidFill>
                <a:effectLst>
                  <a:outerShdw blurRad="38100" dist="38100" dir="2700000" algn="tl">
                    <a:srgbClr val="000000">
                      <a:alpha val="43137"/>
                    </a:srgbClr>
                  </a:outerShdw>
                </a:effectLst>
                <a:latin typeface="Candara" pitchFamily="34" charset="0"/>
                <a:cs typeface="Times New Roman" pitchFamily="18" charset="0"/>
              </a:rPr>
              <a:t>печати КИМ</a:t>
            </a:r>
          </a:p>
        </p:txBody>
      </p:sp>
      <p:pic>
        <p:nvPicPr>
          <p:cNvPr id="12" name="Picture 2" descr="http://www.veryicon.com/icon/png/Folder/Vista%20Style/My%20computer.png"/>
          <p:cNvPicPr>
            <a:picLocks noChangeAspect="1" noChangeArrowheads="1"/>
          </p:cNvPicPr>
          <p:nvPr/>
        </p:nvPicPr>
        <p:blipFill>
          <a:blip r:embed="rId7" cstate="print"/>
          <a:srcRect/>
          <a:stretch>
            <a:fillRect/>
          </a:stretch>
        </p:blipFill>
        <p:spPr bwMode="auto">
          <a:xfrm>
            <a:off x="6876256" y="1916832"/>
            <a:ext cx="791765" cy="791765"/>
          </a:xfrm>
          <a:prstGeom prst="rect">
            <a:avLst/>
          </a:prstGeom>
          <a:noFill/>
          <a:ln w="9525">
            <a:noFill/>
            <a:miter lim="800000"/>
            <a:headEnd/>
            <a:tailEnd/>
          </a:ln>
        </p:spPr>
      </p:pic>
      <p:pic>
        <p:nvPicPr>
          <p:cNvPr id="13" name="Picture 8" descr="http://www.ok24it.ru/images/general/printer3.png"/>
          <p:cNvPicPr>
            <a:picLocks noChangeAspect="1" noChangeArrowheads="1"/>
          </p:cNvPicPr>
          <p:nvPr/>
        </p:nvPicPr>
        <p:blipFill>
          <a:blip r:embed="rId8" cstate="print"/>
          <a:srcRect/>
          <a:stretch>
            <a:fillRect/>
          </a:stretch>
        </p:blipFill>
        <p:spPr bwMode="auto">
          <a:xfrm>
            <a:off x="7956376" y="1844824"/>
            <a:ext cx="885216" cy="884189"/>
          </a:xfrm>
          <a:prstGeom prst="rect">
            <a:avLst/>
          </a:prstGeom>
          <a:noFill/>
          <a:ln w="9525">
            <a:noFill/>
            <a:miter lim="800000"/>
            <a:headEnd/>
            <a:tailEnd/>
          </a:ln>
        </p:spPr>
      </p:pic>
      <p:cxnSp>
        <p:nvCxnSpPr>
          <p:cNvPr id="14" name="Прямая соединительная линия 13"/>
          <p:cNvCxnSpPr/>
          <p:nvPr/>
        </p:nvCxnSpPr>
        <p:spPr>
          <a:xfrm flipV="1">
            <a:off x="7524328" y="2276872"/>
            <a:ext cx="512440" cy="419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Заголовок 3"/>
          <p:cNvSpPr>
            <a:spLocks noGrp="1"/>
          </p:cNvSpPr>
          <p:nvPr/>
        </p:nvSpPr>
        <p:spPr>
          <a:xfrm>
            <a:off x="6623720" y="6021288"/>
            <a:ext cx="2520280" cy="504056"/>
          </a:xfrm>
          <a:prstGeom prst="rect">
            <a:avLst/>
          </a:prstGeom>
        </p:spPr>
        <p:txBody>
          <a:bodyPr anchor="ctr">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0" fontAlgn="auto" hangingPunct="0">
              <a:spcAft>
                <a:spcPts val="0"/>
              </a:spcAft>
              <a:defRPr/>
            </a:pPr>
            <a:r>
              <a:rPr lang="ru-RU" sz="1500" dirty="0" smtClean="0">
                <a:solidFill>
                  <a:schemeClr val="tx1"/>
                </a:solidFill>
                <a:effectLst>
                  <a:outerShdw blurRad="38100" dist="38100" dir="2700000" algn="tl">
                    <a:srgbClr val="000000">
                      <a:alpha val="43137"/>
                    </a:srgbClr>
                  </a:outerShdw>
                </a:effectLst>
                <a:latin typeface="Candara" pitchFamily="34" charset="0"/>
                <a:cs typeface="Times New Roman" pitchFamily="18" charset="0"/>
              </a:rPr>
              <a:t>Рабочая станция с выходом в интернет</a:t>
            </a:r>
          </a:p>
        </p:txBody>
      </p:sp>
      <p:pic>
        <p:nvPicPr>
          <p:cNvPr id="18" name="Picture 4" descr="http://www.fixdevice.com/images/cats/big/komplectuushie.png"/>
          <p:cNvPicPr>
            <a:picLocks noChangeAspect="1" noChangeArrowheads="1"/>
          </p:cNvPicPr>
          <p:nvPr/>
        </p:nvPicPr>
        <p:blipFill>
          <a:blip r:embed="rId9" cstate="print"/>
          <a:srcRect/>
          <a:stretch>
            <a:fillRect/>
          </a:stretch>
        </p:blipFill>
        <p:spPr bwMode="auto">
          <a:xfrm>
            <a:off x="7452320" y="5013176"/>
            <a:ext cx="1223963"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Номер слайда 1"/>
          <p:cNvSpPr>
            <a:spLocks noGrp="1"/>
          </p:cNvSpPr>
          <p:nvPr>
            <p:ph type="sldNum" sz="quarter" idx="12"/>
          </p:nvPr>
        </p:nvSpPr>
        <p:spPr bwMode="auto">
          <a:xfrm>
            <a:off x="6743700" y="6573838"/>
            <a:ext cx="2351088" cy="144462"/>
          </a:xfrm>
          <a:noFill/>
          <a:ln>
            <a:miter lim="800000"/>
            <a:headEnd/>
            <a:tailEnd/>
          </a:ln>
        </p:spPr>
        <p:txBody>
          <a:bodyPr/>
          <a:lstStyle/>
          <a:p>
            <a:fld id="{FD43FBBE-85E7-481B-874D-F77F4FE4979D}" type="slidenum">
              <a:rPr lang="ru-RU" altLang="ru-RU" sz="1400" b="1" smtClean="0">
                <a:solidFill>
                  <a:schemeClr val="bg1"/>
                </a:solidFill>
              </a:rPr>
              <a:pPr/>
              <a:t>32</a:t>
            </a:fld>
            <a:endParaRPr lang="ru-RU" altLang="ru-RU" sz="1400" b="1" smtClean="0">
              <a:solidFill>
                <a:schemeClr val="bg1"/>
              </a:solidFill>
            </a:endParaRPr>
          </a:p>
        </p:txBody>
      </p:sp>
      <p:sp>
        <p:nvSpPr>
          <p:cNvPr id="17415" name="Объект 1"/>
          <p:cNvSpPr>
            <a:spLocks noGrp="1"/>
          </p:cNvSpPr>
          <p:nvPr/>
        </p:nvSpPr>
        <p:spPr bwMode="auto">
          <a:xfrm>
            <a:off x="457200" y="620713"/>
            <a:ext cx="8229600" cy="4525962"/>
          </a:xfrm>
          <a:prstGeom prst="rect">
            <a:avLst/>
          </a:prstGeom>
          <a:noFill/>
          <a:ln w="9525">
            <a:noFill/>
            <a:miter lim="800000"/>
            <a:headEnd/>
            <a:tailEnd/>
          </a:ln>
        </p:spPr>
        <p:txBody>
          <a:bodyPr/>
          <a:lstStyle/>
          <a:p>
            <a:pPr indent="542925" eaLnBrk="0" hangingPunct="0">
              <a:spcBef>
                <a:spcPts val="400"/>
              </a:spcBef>
              <a:buClr>
                <a:schemeClr val="accent1"/>
              </a:buClr>
              <a:buSzPct val="68000"/>
              <a:buFont typeface="Wingdings 3" pitchFamily="18" charset="2"/>
              <a:buNone/>
            </a:pPr>
            <a:endParaRPr lang="ru-RU" sz="2700">
              <a:latin typeface="Verdana" pitchFamily="34" charset="0"/>
            </a:endParaRPr>
          </a:p>
        </p:txBody>
      </p:sp>
      <p:graphicFrame>
        <p:nvGraphicFramePr>
          <p:cNvPr id="64" name="Содержимое 3"/>
          <p:cNvGraphicFramePr>
            <a:graphicFrameLocks/>
          </p:cNvGraphicFramePr>
          <p:nvPr/>
        </p:nvGraphicFramePr>
        <p:xfrm>
          <a:off x="179512" y="2295203"/>
          <a:ext cx="8640960" cy="178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5" name="Содержимое 3"/>
          <p:cNvGraphicFramePr>
            <a:graphicFrameLocks/>
          </p:cNvGraphicFramePr>
          <p:nvPr/>
        </p:nvGraphicFramePr>
        <p:xfrm>
          <a:off x="179512" y="4509120"/>
          <a:ext cx="8640960" cy="1781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6" name="Скругленный прямоугольник 65"/>
          <p:cNvSpPr/>
          <p:nvPr/>
        </p:nvSpPr>
        <p:spPr>
          <a:xfrm>
            <a:off x="107950" y="3644900"/>
            <a:ext cx="2160588"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a:latin typeface="Arial" pitchFamily="34" charset="0"/>
                <a:cs typeface="Arial" pitchFamily="34" charset="0"/>
              </a:rPr>
              <a:t>2 дня до экзамена</a:t>
            </a:r>
          </a:p>
        </p:txBody>
      </p:sp>
      <p:sp>
        <p:nvSpPr>
          <p:cNvPr id="67" name="Скругленный прямоугольник 66"/>
          <p:cNvSpPr/>
          <p:nvPr/>
        </p:nvSpPr>
        <p:spPr>
          <a:xfrm>
            <a:off x="2916238" y="3644900"/>
            <a:ext cx="2160587"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a:latin typeface="Arial" pitchFamily="34" charset="0"/>
                <a:cs typeface="Arial" pitchFamily="34" charset="0"/>
              </a:rPr>
              <a:t>1 день до экзамена</a:t>
            </a:r>
          </a:p>
        </p:txBody>
      </p:sp>
      <p:sp>
        <p:nvSpPr>
          <p:cNvPr id="68" name="Скругленный прямоугольник 67"/>
          <p:cNvSpPr/>
          <p:nvPr/>
        </p:nvSpPr>
        <p:spPr>
          <a:xfrm>
            <a:off x="5724525" y="3644900"/>
            <a:ext cx="2160588"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smtClean="0">
                <a:latin typeface="Arial" pitchFamily="34" charset="0"/>
                <a:cs typeface="Arial" pitchFamily="34" charset="0"/>
              </a:rPr>
              <a:t>30 </a:t>
            </a:r>
            <a:r>
              <a:rPr lang="ru-RU" sz="1500" dirty="0">
                <a:latin typeface="Arial" pitchFamily="34" charset="0"/>
                <a:cs typeface="Arial" pitchFamily="34" charset="0"/>
              </a:rPr>
              <a:t>минут до экзамена</a:t>
            </a:r>
          </a:p>
        </p:txBody>
      </p:sp>
      <p:sp>
        <p:nvSpPr>
          <p:cNvPr id="69" name="Скругленный прямоугольник 68"/>
          <p:cNvSpPr/>
          <p:nvPr/>
        </p:nvSpPr>
        <p:spPr>
          <a:xfrm>
            <a:off x="107950" y="5876925"/>
            <a:ext cx="2160588"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a:latin typeface="Arial" pitchFamily="34" charset="0"/>
                <a:cs typeface="Arial" pitchFamily="34" charset="0"/>
              </a:rPr>
              <a:t>До 15-20 минут</a:t>
            </a:r>
          </a:p>
        </p:txBody>
      </p:sp>
      <p:sp>
        <p:nvSpPr>
          <p:cNvPr id="70" name="Скругленный прямоугольник 69"/>
          <p:cNvSpPr/>
          <p:nvPr/>
        </p:nvSpPr>
        <p:spPr>
          <a:xfrm>
            <a:off x="5724525" y="5876925"/>
            <a:ext cx="2160588"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a:latin typeface="Arial" pitchFamily="34" charset="0"/>
                <a:cs typeface="Arial" pitchFamily="34" charset="0"/>
              </a:rPr>
              <a:t>15-20 минут</a:t>
            </a:r>
          </a:p>
        </p:txBody>
      </p:sp>
      <p:sp>
        <p:nvSpPr>
          <p:cNvPr id="71" name="Скругленный прямоугольник 70"/>
          <p:cNvSpPr/>
          <p:nvPr/>
        </p:nvSpPr>
        <p:spPr>
          <a:xfrm>
            <a:off x="2916238" y="5876925"/>
            <a:ext cx="2160587" cy="288925"/>
          </a:xfrm>
          <a:prstGeom prst="roundRect">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defRPr/>
            </a:pPr>
            <a:r>
              <a:rPr lang="ru-RU" sz="1500" dirty="0">
                <a:latin typeface="Arial" pitchFamily="34" charset="0"/>
                <a:cs typeface="Arial" pitchFamily="34" charset="0"/>
              </a:rPr>
              <a:t>в течение экзамена</a:t>
            </a:r>
          </a:p>
        </p:txBody>
      </p:sp>
      <p:sp>
        <p:nvSpPr>
          <p:cNvPr id="72" name="Скругленный прямоугольник 71"/>
          <p:cNvSpPr/>
          <p:nvPr/>
        </p:nvSpPr>
        <p:spPr>
          <a:xfrm>
            <a:off x="0" y="1825625"/>
            <a:ext cx="1403350"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Технический специалист </a:t>
            </a:r>
          </a:p>
        </p:txBody>
      </p:sp>
      <p:sp>
        <p:nvSpPr>
          <p:cNvPr id="73" name="Скругленный прямоугольник 72"/>
          <p:cNvSpPr/>
          <p:nvPr/>
        </p:nvSpPr>
        <p:spPr>
          <a:xfrm>
            <a:off x="2915816" y="1825625"/>
            <a:ext cx="1368847"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Технический специалист </a:t>
            </a:r>
          </a:p>
        </p:txBody>
      </p:sp>
      <p:sp>
        <p:nvSpPr>
          <p:cNvPr id="74" name="Скругленный прямоугольник 73"/>
          <p:cNvSpPr/>
          <p:nvPr/>
        </p:nvSpPr>
        <p:spPr>
          <a:xfrm>
            <a:off x="4356100" y="1825625"/>
            <a:ext cx="1295400"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Член ГЭК</a:t>
            </a:r>
          </a:p>
        </p:txBody>
      </p:sp>
      <p:cxnSp>
        <p:nvCxnSpPr>
          <p:cNvPr id="75" name="Прямая со стрелкой 74"/>
          <p:cNvCxnSpPr>
            <a:stCxn id="72" idx="2"/>
          </p:cNvCxnSpPr>
          <p:nvPr/>
        </p:nvCxnSpPr>
        <p:spPr>
          <a:xfrm>
            <a:off x="701675" y="2330450"/>
            <a:ext cx="53975"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3635375" y="2330450"/>
            <a:ext cx="0"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a:off x="5003800" y="2330450"/>
            <a:ext cx="0"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78" name="Скругленный прямоугольник 77"/>
          <p:cNvSpPr/>
          <p:nvPr/>
        </p:nvSpPr>
        <p:spPr>
          <a:xfrm>
            <a:off x="5724129" y="1825625"/>
            <a:ext cx="1368822"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Технический специалист </a:t>
            </a:r>
          </a:p>
        </p:txBody>
      </p:sp>
      <p:sp>
        <p:nvSpPr>
          <p:cNvPr id="79" name="Скругленный прямоугольник 78"/>
          <p:cNvSpPr/>
          <p:nvPr/>
        </p:nvSpPr>
        <p:spPr>
          <a:xfrm>
            <a:off x="7164388" y="1825625"/>
            <a:ext cx="1295400"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Член ГЭК</a:t>
            </a:r>
          </a:p>
        </p:txBody>
      </p:sp>
      <p:cxnSp>
        <p:nvCxnSpPr>
          <p:cNvPr id="80" name="Прямая со стрелкой 79"/>
          <p:cNvCxnSpPr/>
          <p:nvPr/>
        </p:nvCxnSpPr>
        <p:spPr>
          <a:xfrm>
            <a:off x="6443663" y="2330450"/>
            <a:ext cx="0"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a:off x="7812088" y="2330450"/>
            <a:ext cx="0"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82" name="Скругленный прямоугольник 81"/>
          <p:cNvSpPr/>
          <p:nvPr/>
        </p:nvSpPr>
        <p:spPr>
          <a:xfrm>
            <a:off x="1115616" y="4024313"/>
            <a:ext cx="1368822" cy="503237"/>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Организатор</a:t>
            </a:r>
          </a:p>
        </p:txBody>
      </p:sp>
      <p:cxnSp>
        <p:nvCxnSpPr>
          <p:cNvPr id="83" name="Прямая со стрелкой 82"/>
          <p:cNvCxnSpPr>
            <a:stCxn id="82" idx="2"/>
          </p:cNvCxnSpPr>
          <p:nvPr/>
        </p:nvCxnSpPr>
        <p:spPr>
          <a:xfrm>
            <a:off x="1800027" y="4527550"/>
            <a:ext cx="35123" cy="269875"/>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84" name="Скругленный прямоугольник 83"/>
          <p:cNvSpPr/>
          <p:nvPr/>
        </p:nvSpPr>
        <p:spPr>
          <a:xfrm>
            <a:off x="3707904" y="4024313"/>
            <a:ext cx="1368921" cy="503237"/>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Организатор</a:t>
            </a:r>
          </a:p>
        </p:txBody>
      </p:sp>
      <p:cxnSp>
        <p:nvCxnSpPr>
          <p:cNvPr id="85" name="Прямая со стрелкой 84"/>
          <p:cNvCxnSpPr>
            <a:stCxn id="84" idx="2"/>
          </p:cNvCxnSpPr>
          <p:nvPr/>
        </p:nvCxnSpPr>
        <p:spPr>
          <a:xfrm>
            <a:off x="4392365" y="4527550"/>
            <a:ext cx="35173" cy="269875"/>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86" name="Скругленный прямоугольник 85"/>
          <p:cNvSpPr/>
          <p:nvPr/>
        </p:nvSpPr>
        <p:spPr>
          <a:xfrm>
            <a:off x="5724129" y="4024313"/>
            <a:ext cx="1368822" cy="503237"/>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Организатор</a:t>
            </a:r>
          </a:p>
        </p:txBody>
      </p:sp>
      <p:sp>
        <p:nvSpPr>
          <p:cNvPr id="87" name="Скругленный прямоугольник 86"/>
          <p:cNvSpPr/>
          <p:nvPr/>
        </p:nvSpPr>
        <p:spPr>
          <a:xfrm>
            <a:off x="7164388" y="4014788"/>
            <a:ext cx="1440060" cy="503237"/>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Технический специалист </a:t>
            </a:r>
          </a:p>
        </p:txBody>
      </p:sp>
      <p:cxnSp>
        <p:nvCxnSpPr>
          <p:cNvPr id="88" name="Прямая со стрелкой 87"/>
          <p:cNvCxnSpPr/>
          <p:nvPr/>
        </p:nvCxnSpPr>
        <p:spPr>
          <a:xfrm>
            <a:off x="6443663" y="4527550"/>
            <a:ext cx="0" cy="269875"/>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a:off x="7812088" y="4518025"/>
            <a:ext cx="0" cy="269875"/>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90" name="Скругленный прямоугольник 89"/>
          <p:cNvSpPr/>
          <p:nvPr/>
        </p:nvSpPr>
        <p:spPr>
          <a:xfrm>
            <a:off x="1476375" y="1825625"/>
            <a:ext cx="1295400"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Руководи-тель ОО</a:t>
            </a:r>
          </a:p>
        </p:txBody>
      </p:sp>
      <p:cxnSp>
        <p:nvCxnSpPr>
          <p:cNvPr id="91" name="Прямая со стрелкой 90"/>
          <p:cNvCxnSpPr>
            <a:stCxn id="90" idx="2"/>
          </p:cNvCxnSpPr>
          <p:nvPr/>
        </p:nvCxnSpPr>
        <p:spPr>
          <a:xfrm>
            <a:off x="2124075" y="2330450"/>
            <a:ext cx="0" cy="268288"/>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92" name="Скругленный прямоугольник 91"/>
          <p:cNvSpPr/>
          <p:nvPr/>
        </p:nvSpPr>
        <p:spPr>
          <a:xfrm>
            <a:off x="6481763" y="1268413"/>
            <a:ext cx="1402605" cy="504825"/>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chemeClr val="tx1"/>
                </a:solidFill>
                <a:latin typeface="Arial" pitchFamily="34" charset="0"/>
                <a:cs typeface="Arial" pitchFamily="34" charset="0"/>
              </a:rPr>
              <a:t>Организатор</a:t>
            </a:r>
          </a:p>
        </p:txBody>
      </p:sp>
      <p:cxnSp>
        <p:nvCxnSpPr>
          <p:cNvPr id="93" name="Прямая со стрелкой 92"/>
          <p:cNvCxnSpPr/>
          <p:nvPr/>
        </p:nvCxnSpPr>
        <p:spPr>
          <a:xfrm>
            <a:off x="7131050" y="1773238"/>
            <a:ext cx="0" cy="844550"/>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
        <p:nvSpPr>
          <p:cNvPr id="94" name="Заголовок 3"/>
          <p:cNvSpPr>
            <a:spLocks noGrp="1"/>
          </p:cNvSpPr>
          <p:nvPr/>
        </p:nvSpPr>
        <p:spPr>
          <a:xfrm>
            <a:off x="1828800" y="228600"/>
            <a:ext cx="4267200" cy="360040"/>
          </a:xfrm>
          <a:prstGeom prst="rect">
            <a:avLst/>
          </a:prstGeom>
        </p:spPr>
        <p:txBody>
          <a:bodyPr anchor="ctr">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0" fontAlgn="auto" hangingPunct="0">
              <a:spcAft>
                <a:spcPts val="0"/>
              </a:spcAft>
              <a:buSzPct val="100000"/>
              <a:defRPr/>
            </a:pPr>
            <a:r>
              <a:rPr lang="ru-RU" sz="2400" dirty="0" smtClean="0">
                <a:latin typeface="Verdana" pitchFamily="34" charset="0"/>
                <a:cs typeface="Times New Roman" pitchFamily="18" charset="0"/>
              </a:rPr>
              <a:t>Общая схема</a:t>
            </a:r>
          </a:p>
        </p:txBody>
      </p:sp>
      <p:sp>
        <p:nvSpPr>
          <p:cNvPr id="37" name="Скругленный прямоугольник 36"/>
          <p:cNvSpPr/>
          <p:nvPr/>
        </p:nvSpPr>
        <p:spPr>
          <a:xfrm>
            <a:off x="3491880" y="1196752"/>
            <a:ext cx="1512168" cy="504825"/>
          </a:xfrm>
          <a:prstGeom prst="roundRect">
            <a:avLst/>
          </a:prstGeom>
          <a:solidFill>
            <a:srgbClr val="FFFF66"/>
          </a:solidFill>
          <a:ln>
            <a:solidFill>
              <a:srgbClr val="CC99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ru-RU" sz="1400" b="1" dirty="0" smtClean="0">
                <a:solidFill>
                  <a:schemeClr val="tx1"/>
                </a:solidFill>
                <a:latin typeface="Arial" pitchFamily="34" charset="0"/>
                <a:cs typeface="Arial" pitchFamily="34" charset="0"/>
              </a:rPr>
              <a:t>Руководитель ППЭ</a:t>
            </a:r>
            <a:endParaRPr lang="ru-RU" sz="1400" b="1" dirty="0">
              <a:solidFill>
                <a:schemeClr val="tx1"/>
              </a:solidFill>
              <a:latin typeface="Arial" pitchFamily="34" charset="0"/>
              <a:cs typeface="Arial" pitchFamily="34" charset="0"/>
            </a:endParaRPr>
          </a:p>
        </p:txBody>
      </p:sp>
      <p:cxnSp>
        <p:nvCxnSpPr>
          <p:cNvPr id="38" name="Прямая со стрелкой 37"/>
          <p:cNvCxnSpPr/>
          <p:nvPr/>
        </p:nvCxnSpPr>
        <p:spPr>
          <a:xfrm>
            <a:off x="4355976" y="1700808"/>
            <a:ext cx="0" cy="844550"/>
          </a:xfrm>
          <a:prstGeom prst="straightConnector1">
            <a:avLst/>
          </a:prstGeom>
          <a:ln w="22225">
            <a:solidFill>
              <a:srgbClr val="CC990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4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Номер слайда 1"/>
          <p:cNvSpPr>
            <a:spLocks noGrp="1"/>
          </p:cNvSpPr>
          <p:nvPr>
            <p:ph type="sldNum" sz="quarter" idx="12"/>
          </p:nvPr>
        </p:nvSpPr>
        <p:spPr bwMode="auto">
          <a:xfrm>
            <a:off x="6743700" y="6573838"/>
            <a:ext cx="2351088" cy="144462"/>
          </a:xfrm>
          <a:noFill/>
          <a:ln>
            <a:miter lim="800000"/>
            <a:headEnd/>
            <a:tailEnd/>
          </a:ln>
        </p:spPr>
        <p:txBody>
          <a:bodyPr/>
          <a:lstStyle/>
          <a:p>
            <a:fld id="{38723866-0B12-4192-A178-92CF7AA83CBB}" type="slidenum">
              <a:rPr lang="ru-RU" altLang="ru-RU" sz="1400" b="1" smtClean="0">
                <a:solidFill>
                  <a:schemeClr val="bg1"/>
                </a:solidFill>
              </a:rPr>
              <a:pPr/>
              <a:t>33</a:t>
            </a:fld>
            <a:endParaRPr lang="ru-RU" altLang="ru-RU" sz="1400" b="1" smtClean="0">
              <a:solidFill>
                <a:schemeClr val="bg1"/>
              </a:solidFill>
            </a:endParaRPr>
          </a:p>
        </p:txBody>
      </p:sp>
      <p:sp>
        <p:nvSpPr>
          <p:cNvPr id="7" name="Содержимое 2"/>
          <p:cNvSpPr txBox="1">
            <a:spLocks/>
          </p:cNvSpPr>
          <p:nvPr/>
        </p:nvSpPr>
        <p:spPr bwMode="auto">
          <a:xfrm>
            <a:off x="1219200" y="609600"/>
            <a:ext cx="7467600" cy="4979988"/>
          </a:xfrm>
          <a:prstGeom prst="rect">
            <a:avLst/>
          </a:prstGeom>
          <a:noFill/>
          <a:ln w="9525">
            <a:noFill/>
            <a:miter lim="800000"/>
            <a:headEnd/>
            <a:tailEnd/>
          </a:ln>
        </p:spPr>
        <p:txBody>
          <a:bodyPr>
            <a:normAutofit/>
          </a:bodyPr>
          <a:lstStyle/>
          <a:p>
            <a:pPr eaLnBrk="0" hangingPunct="0">
              <a:spcBef>
                <a:spcPct val="20000"/>
              </a:spcBef>
              <a:buFont typeface="Arial" charset="0"/>
              <a:buNone/>
              <a:defRPr/>
            </a:pPr>
            <a:r>
              <a:rPr lang="ru-RU" sz="3200" b="1" dirty="0">
                <a:latin typeface="+mn-lt"/>
                <a:cs typeface="+mn-cs"/>
              </a:rPr>
              <a:t>Основные требования к качеству печати КИМ:</a:t>
            </a:r>
          </a:p>
          <a:p>
            <a:pPr marL="361950" indent="-361950" eaLnBrk="0" hangingPunct="0">
              <a:spcBef>
                <a:spcPct val="20000"/>
              </a:spcBef>
              <a:buFont typeface="Wingdings" pitchFamily="2" charset="2"/>
              <a:buChar char="ü"/>
              <a:defRPr/>
            </a:pPr>
            <a:r>
              <a:rPr lang="ru-RU" sz="2300" dirty="0">
                <a:latin typeface="+mn-lt"/>
                <a:cs typeface="+mn-cs"/>
              </a:rPr>
              <a:t>Соблюдены границы печати КИМ</a:t>
            </a:r>
          </a:p>
          <a:p>
            <a:pPr marL="361950" indent="-361950" eaLnBrk="0" hangingPunct="0">
              <a:spcBef>
                <a:spcPct val="20000"/>
              </a:spcBef>
              <a:buFont typeface="Wingdings" pitchFamily="2" charset="2"/>
              <a:buChar char="ü"/>
              <a:defRPr/>
            </a:pPr>
            <a:r>
              <a:rPr lang="ru-RU" sz="2300" dirty="0">
                <a:latin typeface="+mn-lt"/>
                <a:cs typeface="+mn-cs"/>
              </a:rPr>
              <a:t>На КИМ чётко видны защитные знаки</a:t>
            </a:r>
          </a:p>
          <a:p>
            <a:pPr marL="361950" indent="-361950" eaLnBrk="0" hangingPunct="0">
              <a:spcBef>
                <a:spcPct val="20000"/>
              </a:spcBef>
              <a:buFont typeface="Wingdings" pitchFamily="2" charset="2"/>
              <a:buChar char="ü"/>
              <a:defRPr/>
            </a:pPr>
            <a:r>
              <a:rPr lang="ru-RU" sz="2300" dirty="0">
                <a:latin typeface="+mn-lt"/>
                <a:cs typeface="+mn-cs"/>
              </a:rPr>
              <a:t>Рисунки и схемы хорошо читаемы и чётко пропечатаны </a:t>
            </a:r>
          </a:p>
          <a:p>
            <a:pPr marL="361950" indent="-361950" eaLnBrk="0" hangingPunct="0">
              <a:spcBef>
                <a:spcPct val="20000"/>
              </a:spcBef>
              <a:buFont typeface="Wingdings" pitchFamily="2" charset="2"/>
              <a:buChar char="ü"/>
              <a:defRPr/>
            </a:pPr>
            <a:r>
              <a:rPr lang="ru-RU" sz="2300" dirty="0">
                <a:latin typeface="+mn-lt"/>
                <a:cs typeface="+mn-cs"/>
              </a:rPr>
              <a:t>КИМ напечатан равномерно: без белых или тёмных полос по листу</a:t>
            </a:r>
          </a:p>
          <a:p>
            <a:pPr eaLnBrk="0" hangingPunct="0">
              <a:spcBef>
                <a:spcPct val="20000"/>
              </a:spcBef>
              <a:buFont typeface="Arial" charset="0"/>
              <a:buNone/>
              <a:defRPr/>
            </a:pPr>
            <a:endParaRPr lang="ru-RU" sz="2300" dirty="0">
              <a:solidFill>
                <a:schemeClr val="accent2">
                  <a:lumMod val="50000"/>
                </a:schemeClr>
              </a:solidFill>
              <a:latin typeface="+mn-lt"/>
              <a:cs typeface="+mn-cs"/>
            </a:endParaRPr>
          </a:p>
        </p:txBody>
      </p:sp>
    </p:spTree>
  </p:cSld>
  <p:clrMapOvr>
    <a:masterClrMapping/>
  </p:clrMapOvr>
  <p:transition advClick="0" advTm="4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Планируемые изменения в КИМ 2015</a:t>
            </a:r>
            <a:endParaRPr lang="ru-RU" dirty="0"/>
          </a:p>
        </p:txBody>
      </p:sp>
      <p:sp>
        <p:nvSpPr>
          <p:cNvPr id="3" name="Содержимое 2"/>
          <p:cNvSpPr>
            <a:spLocks noGrp="1"/>
          </p:cNvSpPr>
          <p:nvPr>
            <p:ph idx="1"/>
          </p:nvPr>
        </p:nvSpPr>
        <p:spPr/>
        <p:txBody>
          <a:bodyPr>
            <a:noAutofit/>
          </a:bodyPr>
          <a:lstStyle/>
          <a:p>
            <a:pPr lvl="0" hangingPunct="0"/>
            <a:r>
              <a:rPr lang="ru-RU" sz="2000" dirty="0" smtClean="0">
                <a:latin typeface="Times New Roman" pitchFamily="18" charset="0"/>
                <a:cs typeface="Times New Roman" pitchFamily="18" charset="0"/>
              </a:rPr>
              <a:t>Изменена структура варианта КИМ: каждый вариант состоит из двух частей (часть 1 - задания с кратким ответом, часть 2 - задания с развернутым ответом).  </a:t>
            </a:r>
          </a:p>
          <a:p>
            <a:pPr lvl="0" hangingPunct="0"/>
            <a:r>
              <a:rPr lang="ru-RU" sz="2000" dirty="0" smtClean="0">
                <a:latin typeface="Times New Roman" pitchFamily="18" charset="0"/>
                <a:cs typeface="Times New Roman" pitchFamily="18" charset="0"/>
              </a:rPr>
              <a:t>Задания в варианте КИМ представлены в режиме сквозной нумерации без буквенных обозначений А, В, С.  </a:t>
            </a:r>
          </a:p>
          <a:p>
            <a:pPr lvl="0" hangingPunct="0"/>
            <a:r>
              <a:rPr lang="ru-RU" sz="2000" dirty="0" smtClean="0">
                <a:latin typeface="Times New Roman" pitchFamily="18" charset="0"/>
                <a:cs typeface="Times New Roman" pitchFamily="18" charset="0"/>
              </a:rPr>
              <a:t>Изменена форма записи ответа в заданиях с выбором одного ответа: как и в заданиях с кратким ответом, записывается цифрой номер правильного ответа (а не крестик).  </a:t>
            </a:r>
          </a:p>
          <a:p>
            <a:pPr lvl="0" hangingPunct="0"/>
            <a:r>
              <a:rPr lang="ru-RU" sz="2000" dirty="0" smtClean="0">
                <a:latin typeface="Times New Roman" pitchFamily="18" charset="0"/>
                <a:cs typeface="Times New Roman" pitchFamily="18" charset="0"/>
              </a:rPr>
              <a:t>По большинству учебных предметов сокращено количество заданий с выбором одного ответа. </a:t>
            </a:r>
          </a:p>
          <a:p>
            <a:pPr lvl="0" hangingPunct="0"/>
            <a:r>
              <a:rPr lang="ru-RU" sz="2000" dirty="0" smtClean="0">
                <a:latin typeface="Times New Roman" pitchFamily="18" charset="0"/>
                <a:cs typeface="Times New Roman" pitchFamily="18" charset="0"/>
              </a:rPr>
              <a:t>На основе анализа статистических данных о результатах экзамена и качестве КИМ в ряде предметов исключены некоторые линии заданий, изменена форма ряда заданий.  </a:t>
            </a:r>
          </a:p>
          <a:p>
            <a:pPr lvl="0" hangingPunct="0"/>
            <a:r>
              <a:rPr lang="ru-RU" sz="2000" dirty="0" smtClean="0">
                <a:latin typeface="Times New Roman" pitchFamily="18" charset="0"/>
                <a:cs typeface="Times New Roman" pitchFamily="18" charset="0"/>
              </a:rPr>
              <a:t>На постоянной основе ведется работа по совершенствованию критериев оценивания заданий с развернутым ответом. </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071546"/>
            <a:ext cx="8560677" cy="461665"/>
          </a:xfrm>
          <a:prstGeom prst="rect">
            <a:avLst/>
          </a:prstGeom>
        </p:spPr>
        <p:txBody>
          <a:bodyPr/>
          <a:lstStyle>
            <a:defPPr>
              <a:defRPr lang="ru-RU"/>
            </a:defPPr>
            <a:lvl1pPr algn="ctr" fontAlgn="base">
              <a:spcBef>
                <a:spcPct val="0"/>
              </a:spcBef>
              <a:spcAft>
                <a:spcPct val="0"/>
              </a:spcAft>
              <a:defRPr sz="2400" b="1">
                <a:solidFill>
                  <a:srgbClr val="C00000"/>
                </a:solidFill>
                <a:effectLst>
                  <a:outerShdw blurRad="38100" dist="38100" dir="2700000" algn="tl">
                    <a:srgbClr val="000000">
                      <a:alpha val="43137"/>
                    </a:srgbClr>
                  </a:outerShdw>
                </a:effectLst>
                <a:latin typeface="+mj-lt"/>
                <a:ea typeface="+mj-ea"/>
                <a:cs typeface="+mj-cs"/>
              </a:defRPr>
            </a:lvl1pPr>
          </a:lstStyle>
          <a:p>
            <a:endParaRPr lang="ru-RU" dirty="0">
              <a:solidFill>
                <a:srgbClr val="000099"/>
              </a:solidFill>
            </a:endParaRPr>
          </a:p>
        </p:txBody>
      </p:sp>
      <p:sp>
        <p:nvSpPr>
          <p:cNvPr id="5" name="Прямоугольник 4"/>
          <p:cNvSpPr/>
          <p:nvPr/>
        </p:nvSpPr>
        <p:spPr>
          <a:xfrm>
            <a:off x="539552" y="2060848"/>
            <a:ext cx="7992888" cy="523220"/>
          </a:xfrm>
          <a:prstGeom prst="rect">
            <a:avLst/>
          </a:prstGeom>
        </p:spPr>
        <p:txBody>
          <a:bodyPr wrap="square">
            <a:spAutoFit/>
          </a:bodyPr>
          <a:lstStyle/>
          <a:p>
            <a:endParaRPr lang="ru-RU" sz="2800" b="1" dirty="0" smtClean="0">
              <a:latin typeface="Times New Roman" pitchFamily="18" charset="0"/>
              <a:cs typeface="Times New Roman" pitchFamily="18" charset="0"/>
            </a:endParaRPr>
          </a:p>
        </p:txBody>
      </p:sp>
      <p:sp>
        <p:nvSpPr>
          <p:cNvPr id="9" name="TextBox 8"/>
          <p:cNvSpPr txBox="1"/>
          <p:nvPr/>
        </p:nvSpPr>
        <p:spPr>
          <a:xfrm>
            <a:off x="179512" y="908720"/>
            <a:ext cx="3528392" cy="5078313"/>
          </a:xfrm>
          <a:prstGeom prst="rect">
            <a:avLst/>
          </a:prstGeom>
          <a:noFill/>
        </p:spPr>
        <p:txBody>
          <a:bodyPr wrap="square" rtlCol="0">
            <a:spAutoFit/>
          </a:bodyPr>
          <a:lstStyle/>
          <a:p>
            <a:r>
              <a:rPr lang="ru-RU" sz="2000" b="1" dirty="0" smtClean="0">
                <a:solidFill>
                  <a:srgbClr val="000099"/>
                </a:solidFill>
                <a:effectLst>
                  <a:outerShdw blurRad="38100" dist="38100" dir="2700000" algn="tl">
                    <a:srgbClr val="000000">
                      <a:alpha val="43137"/>
                    </a:srgbClr>
                  </a:outerShdw>
                </a:effectLst>
              </a:rPr>
              <a:t>Типография </a:t>
            </a:r>
            <a:r>
              <a:rPr lang="ru-RU" dirty="0" smtClean="0"/>
              <a:t>– изготовление</a:t>
            </a:r>
          </a:p>
          <a:p>
            <a:r>
              <a:rPr lang="ru-RU" dirty="0" smtClean="0"/>
              <a:t>экзаменационных материалов, </a:t>
            </a:r>
          </a:p>
          <a:p>
            <a:r>
              <a:rPr lang="ru-RU" dirty="0" smtClean="0"/>
              <a:t>в том числе на шрифте Брайля</a:t>
            </a:r>
            <a:r>
              <a:rPr lang="en-US" dirty="0" smtClean="0"/>
              <a:t>.</a:t>
            </a:r>
            <a:r>
              <a:rPr lang="ru-RU" dirty="0" smtClean="0"/>
              <a:t> </a:t>
            </a:r>
          </a:p>
          <a:p>
            <a:endParaRPr lang="ru-RU" dirty="0" smtClean="0"/>
          </a:p>
          <a:p>
            <a:r>
              <a:rPr lang="ru-RU" b="1" dirty="0" smtClean="0">
                <a:solidFill>
                  <a:srgbClr val="000099"/>
                </a:solidFill>
                <a:effectLst>
                  <a:outerShdw blurRad="38100" dist="38100" dir="2700000" algn="tl">
                    <a:srgbClr val="000000">
                      <a:alpha val="43137"/>
                    </a:srgbClr>
                  </a:outerShdw>
                </a:effectLst>
              </a:rPr>
              <a:t>Изменение бланков:  </a:t>
            </a:r>
          </a:p>
          <a:p>
            <a:pPr lvl="0"/>
            <a:endParaRPr lang="ru-RU" sz="1600" dirty="0" smtClean="0"/>
          </a:p>
          <a:p>
            <a:pPr lvl="0"/>
            <a:r>
              <a:rPr lang="ru-RU" dirty="0" smtClean="0"/>
              <a:t>сквозная нумерация полей для внесения ответов на задания КИМ;</a:t>
            </a:r>
          </a:p>
          <a:p>
            <a:pPr lvl="0"/>
            <a:endParaRPr lang="ru-RU" dirty="0" smtClean="0"/>
          </a:p>
          <a:p>
            <a:pPr lvl="0"/>
            <a:r>
              <a:rPr lang="ru-RU" dirty="0" smtClean="0"/>
              <a:t>исключена область ответов на задания части А (с выбором ответа из предложенных вариантов);</a:t>
            </a:r>
          </a:p>
          <a:p>
            <a:pPr lvl="0"/>
            <a:endParaRPr lang="ru-RU" dirty="0" smtClean="0"/>
          </a:p>
          <a:p>
            <a:pPr lvl="0"/>
            <a:r>
              <a:rPr lang="ru-RU" dirty="0" smtClean="0"/>
              <a:t>исключена область замены ошибочных ответов на задания части А.</a:t>
            </a:r>
          </a:p>
        </p:txBody>
      </p:sp>
      <p:pic>
        <p:nvPicPr>
          <p:cNvPr id="2" name="Picture 2"/>
          <p:cNvPicPr>
            <a:picLocks noChangeAspect="1" noChangeArrowheads="1"/>
          </p:cNvPicPr>
          <p:nvPr/>
        </p:nvPicPr>
        <p:blipFill>
          <a:blip r:embed="rId3" cstate="print"/>
          <a:srcRect/>
          <a:stretch>
            <a:fillRect/>
          </a:stretch>
        </p:blipFill>
        <p:spPr bwMode="auto">
          <a:xfrm>
            <a:off x="3995936" y="0"/>
            <a:ext cx="5101437" cy="6858000"/>
          </a:xfrm>
          <a:prstGeom prst="rect">
            <a:avLst/>
          </a:prstGeom>
          <a:noFill/>
          <a:ln w="9525">
            <a:noFill/>
            <a:miter lim="800000"/>
            <a:headEnd/>
            <a:tailEnd/>
          </a:ln>
        </p:spPr>
      </p:pic>
    </p:spTree>
    <p:extLst>
      <p:ext uri="{BB962C8B-B14F-4D97-AF65-F5344CB8AC3E}">
        <p14:creationId xmlns:p14="http://schemas.microsoft.com/office/powerpoint/2010/main" val="109205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179513" y="1052736"/>
            <a:ext cx="2952328" cy="4752528"/>
          </a:xfrm>
        </p:spPr>
        <p:txBody>
          <a:bodyPr>
            <a:normAutofit/>
          </a:bodyPr>
          <a:lstStyle/>
          <a:p>
            <a:pPr marL="358775" indent="-355600">
              <a:spcBef>
                <a:spcPct val="0"/>
              </a:spcBef>
              <a:spcAft>
                <a:spcPts val="1200"/>
              </a:spcAft>
              <a:buFont typeface="Wingdings" pitchFamily="2" charset="2"/>
              <a:buChar char="Ø"/>
              <a:defRPr/>
            </a:pPr>
            <a:r>
              <a:rPr lang="ru-RU" altLang="ru-RU" sz="1600" dirty="0" smtClean="0"/>
              <a:t>Изменение содержания КИМ в соответствии с требованиями ФГОС, модернизация и замена устаревших заданий;</a:t>
            </a:r>
          </a:p>
          <a:p>
            <a:pPr marL="358775" indent="-355600">
              <a:spcBef>
                <a:spcPct val="0"/>
              </a:spcBef>
              <a:spcAft>
                <a:spcPts val="1200"/>
              </a:spcAft>
              <a:buFont typeface="Wingdings" pitchFamily="2" charset="2"/>
              <a:buChar char="Ø"/>
              <a:defRPr/>
            </a:pPr>
            <a:r>
              <a:rPr lang="ru-RU" altLang="ru-RU" sz="1600" dirty="0" smtClean="0"/>
              <a:t>Увеличение числа заданий с кратким и развернутым ответом и частичное сокращение количества заданий </a:t>
            </a:r>
            <a:r>
              <a:rPr lang="en-US" altLang="ru-RU" sz="1600" dirty="0" smtClean="0"/>
              <a:t>c</a:t>
            </a:r>
            <a:r>
              <a:rPr lang="ru-RU" altLang="ru-RU" sz="1600" dirty="0" smtClean="0"/>
              <a:t> выбором одного ответа;</a:t>
            </a:r>
          </a:p>
          <a:p>
            <a:pPr marL="358775" indent="-355600">
              <a:spcBef>
                <a:spcPct val="0"/>
              </a:spcBef>
              <a:spcAft>
                <a:spcPts val="1200"/>
              </a:spcAft>
              <a:buFont typeface="Wingdings" pitchFamily="2" charset="2"/>
              <a:buChar char="Ø"/>
              <a:defRPr/>
            </a:pPr>
            <a:r>
              <a:rPr lang="ru-RU" altLang="ru-RU" sz="1600" dirty="0" smtClean="0"/>
              <a:t>Сквозная нумерация заданий без указания </a:t>
            </a:r>
            <a:br>
              <a:rPr lang="ru-RU" altLang="ru-RU" sz="1600" dirty="0" smtClean="0"/>
            </a:br>
            <a:r>
              <a:rPr lang="ru-RU" altLang="ru-RU" sz="1600" dirty="0" smtClean="0"/>
              <a:t>типа заданий (А, В, С).</a:t>
            </a:r>
            <a:endParaRPr lang="en-US" altLang="ru-RU" sz="1600" dirty="0" smtClean="0"/>
          </a:p>
          <a:p>
            <a:pPr marL="3175" indent="0">
              <a:spcBef>
                <a:spcPct val="0"/>
              </a:spcBef>
              <a:spcAft>
                <a:spcPts val="600"/>
              </a:spcAft>
              <a:buFontTx/>
              <a:buNone/>
              <a:defRPr/>
            </a:pPr>
            <a:endParaRPr lang="ru-RU" altLang="ru-RU" sz="2800" dirty="0" smtClean="0"/>
          </a:p>
        </p:txBody>
      </p:sp>
      <p:graphicFrame>
        <p:nvGraphicFramePr>
          <p:cNvPr id="5" name="Group 158"/>
          <p:cNvGraphicFramePr>
            <a:graphicFrameLocks/>
          </p:cNvGraphicFramePr>
          <p:nvPr/>
        </p:nvGraphicFramePr>
        <p:xfrm>
          <a:off x="3419873" y="838202"/>
          <a:ext cx="5256583" cy="5867396"/>
        </p:xfrm>
        <a:graphic>
          <a:graphicData uri="http://schemas.openxmlformats.org/drawingml/2006/table">
            <a:tbl>
              <a:tblPr/>
              <a:tblGrid>
                <a:gridCol w="2056924"/>
                <a:gridCol w="1497967"/>
                <a:gridCol w="1701692"/>
              </a:tblGrid>
              <a:tr h="116003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1" i="0" u="none" strike="noStrike" cap="none" normalizeH="0" baseline="0" dirty="0" smtClean="0">
                          <a:ln>
                            <a:noFill/>
                          </a:ln>
                          <a:solidFill>
                            <a:schemeClr val="tx2"/>
                          </a:solidFill>
                          <a:effectLst/>
                          <a:latin typeface="Arial" charset="0"/>
                        </a:rPr>
                        <a:t>Предметы</a:t>
                      </a:r>
                    </a:p>
                  </a:txBody>
                  <a:tcPr marT="45722" marB="45722" anchor="b"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1" i="0" u="none" strike="noStrike" cap="none" normalizeH="0" baseline="0" dirty="0" smtClean="0">
                          <a:ln>
                            <a:noFill/>
                          </a:ln>
                          <a:solidFill>
                            <a:schemeClr val="tx2"/>
                          </a:solidFill>
                          <a:effectLst/>
                          <a:latin typeface="Arial" charset="0"/>
                        </a:rPr>
                        <a:t>Количество заданий с кратким ответом</a:t>
                      </a: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ru-RU" altLang="ru-RU" sz="1200" b="1" kern="1200" dirty="0" smtClean="0">
                          <a:solidFill>
                            <a:schemeClr val="tx2"/>
                          </a:solidFill>
                          <a:effectLst>
                            <a:outerShdw blurRad="38100" dist="38100" dir="2700000" algn="tl">
                              <a:srgbClr val="C0C0C0"/>
                            </a:outerShdw>
                          </a:effectLst>
                          <a:latin typeface="+mn-lt"/>
                          <a:ea typeface="+mn-ea"/>
                          <a:cs typeface="Arial" charset="0"/>
                        </a:rPr>
                        <a:t>Количество </a:t>
                      </a:r>
                    </a:p>
                    <a:p>
                      <a:pPr marL="0" marR="0" lvl="0" indent="0" algn="ctr" defTabSz="914400" rtl="0" eaLnBrk="1" fontAlgn="base" latinLnBrk="0" hangingPunct="1">
                        <a:lnSpc>
                          <a:spcPct val="100000"/>
                        </a:lnSpc>
                        <a:spcBef>
                          <a:spcPts val="0"/>
                        </a:spcBef>
                        <a:spcAft>
                          <a:spcPts val="0"/>
                        </a:spcAft>
                        <a:buClrTx/>
                        <a:buSzTx/>
                        <a:buFontTx/>
                        <a:buNone/>
                        <a:tabLst/>
                      </a:pPr>
                      <a:r>
                        <a:rPr lang="ru-RU" altLang="ru-RU" sz="1200" b="1" kern="1200" dirty="0" smtClean="0">
                          <a:solidFill>
                            <a:schemeClr val="tx2"/>
                          </a:solidFill>
                          <a:effectLst>
                            <a:outerShdw blurRad="38100" dist="38100" dir="2700000" algn="tl">
                              <a:srgbClr val="C0C0C0"/>
                            </a:outerShdw>
                          </a:effectLst>
                          <a:latin typeface="+mn-lt"/>
                          <a:ea typeface="+mn-ea"/>
                          <a:cs typeface="Arial" charset="0"/>
                        </a:rPr>
                        <a:t>заданий с развернутым ответом</a:t>
                      </a:r>
                      <a:endParaRPr kumimoji="0" lang="ru-RU" altLang="ru-RU" sz="1200" b="1" i="0" u="none" strike="noStrike" cap="none" normalizeH="0" baseline="0" dirty="0" smtClean="0">
                        <a:ln>
                          <a:noFill/>
                        </a:ln>
                        <a:solidFill>
                          <a:schemeClr val="tx2"/>
                        </a:solidFill>
                        <a:effectLst/>
                        <a:latin typeface="Arial"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Русский язык</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Математика (П/У.)</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14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Математика (Б/У.)</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ru-RU" altLang="ru-RU" sz="12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95891">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Физика</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Химия</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35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2532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Биология</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06004">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География</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35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Обществознание</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История </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34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Литература</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100"/>
                        </a:spcBef>
                        <a:spcAft>
                          <a:spcPts val="10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Информатика</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866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216000" marR="0" lvl="0" indent="0" algn="l"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Иностранные языки</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38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4" name="Rectangle 2"/>
          <p:cNvSpPr txBox="1">
            <a:spLocks noChangeArrowheads="1"/>
          </p:cNvSpPr>
          <p:nvPr/>
        </p:nvSpPr>
        <p:spPr bwMode="auto">
          <a:xfrm>
            <a:off x="1547664" y="46039"/>
            <a:ext cx="6192688" cy="934690"/>
          </a:xfrm>
          <a:prstGeom prst="rect">
            <a:avLst/>
          </a:prstGeom>
          <a:noFill/>
          <a:ln w="9525">
            <a:noFill/>
            <a:miter lim="800000"/>
            <a:headEnd/>
            <a:tailEnd/>
          </a:ln>
        </p:spPr>
        <p:txBody>
          <a:bodyPr anchor="ctr"/>
          <a:lstStyle/>
          <a:p>
            <a:pPr>
              <a:defRPr/>
            </a:pPr>
            <a:r>
              <a:rPr lang="ru-RU" altLang="ru-RU" sz="2800" b="1" dirty="0">
                <a:solidFill>
                  <a:schemeClr val="accent1">
                    <a:lumMod val="75000"/>
                  </a:schemeClr>
                </a:solidFill>
                <a:latin typeface="Garamond" pitchFamily="18" charset="0"/>
              </a:rPr>
              <a:t>Оптимизация структуры </a:t>
            </a:r>
            <a:r>
              <a:rPr lang="ru-RU" altLang="ru-RU" sz="2800" b="1" dirty="0" smtClean="0">
                <a:solidFill>
                  <a:schemeClr val="accent1">
                    <a:lumMod val="75000"/>
                  </a:schemeClr>
                </a:solidFill>
                <a:latin typeface="Garamond" pitchFamily="18" charset="0"/>
              </a:rPr>
              <a:t>КИМ</a:t>
            </a:r>
            <a:endParaRPr lang="ru-RU" altLang="ru-RU" sz="2800" b="1" dirty="0">
              <a:solidFill>
                <a:schemeClr val="accent1">
                  <a:lumMod val="75000"/>
                </a:schemeClr>
              </a:solidFill>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p:txBody>
          <a:bodyPr>
            <a:normAutofit fontScale="92500"/>
          </a:bodyPr>
          <a:lstStyle/>
          <a:p>
            <a:r>
              <a:rPr lang="ru-RU" b="1" dirty="0" smtClean="0"/>
              <a:t>Биология – </a:t>
            </a:r>
            <a:r>
              <a:rPr lang="ru-RU" b="1" i="1" dirty="0" smtClean="0"/>
              <a:t>существенные изменения.</a:t>
            </a:r>
            <a:endParaRPr lang="ru-RU" dirty="0" smtClean="0"/>
          </a:p>
          <a:p>
            <a:pPr>
              <a:buNone/>
            </a:pPr>
            <a:r>
              <a:rPr lang="ru-RU" dirty="0" smtClean="0"/>
              <a:t> </a:t>
            </a:r>
          </a:p>
          <a:p>
            <a:pPr lvl="0" hangingPunct="0"/>
            <a:r>
              <a:rPr lang="ru-RU" dirty="0" smtClean="0"/>
              <a:t>Уменьшено число заданий в экзаменационной работе с 50 до 40. </a:t>
            </a:r>
          </a:p>
          <a:p>
            <a:pPr lvl="0" hangingPunct="0"/>
            <a:r>
              <a:rPr lang="ru-RU" dirty="0" smtClean="0"/>
              <a:t>Уменьшено число заданий с выбором одного верного ответа с 36 до 25. </a:t>
            </a:r>
          </a:p>
          <a:p>
            <a:pPr lvl="0" hangingPunct="0"/>
            <a:r>
              <a:rPr lang="ru-RU" dirty="0" smtClean="0"/>
              <a:t>Увеличено число заданий с развёрнутым ответом с 6 до 7. </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p:txBody>
          <a:bodyPr>
            <a:normAutofit/>
          </a:bodyPr>
          <a:lstStyle/>
          <a:p>
            <a:r>
              <a:rPr lang="ru-RU" b="1" dirty="0" smtClean="0"/>
              <a:t>География </a:t>
            </a:r>
            <a:r>
              <a:rPr lang="ru-RU" dirty="0" smtClean="0"/>
              <a:t>–</a:t>
            </a:r>
            <a:r>
              <a:rPr lang="ru-RU" b="1" dirty="0" smtClean="0"/>
              <a:t> </a:t>
            </a:r>
            <a:r>
              <a:rPr lang="ru-RU" b="1" i="1" dirty="0" smtClean="0"/>
              <a:t>принципиальных изменений нет.</a:t>
            </a:r>
            <a:endParaRPr lang="ru-RU" dirty="0" smtClean="0"/>
          </a:p>
          <a:p>
            <a:pPr>
              <a:buNone/>
            </a:pPr>
            <a:endParaRPr lang="ru-RU" dirty="0" smtClean="0"/>
          </a:p>
          <a:p>
            <a:r>
              <a:rPr lang="ru-RU" dirty="0" smtClean="0"/>
              <a:t>Изменена последовательность заданий в части 1 и структура варианта КИМ в целом</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p:txBody>
          <a:bodyPr>
            <a:normAutofit fontScale="85000" lnSpcReduction="20000"/>
          </a:bodyPr>
          <a:lstStyle/>
          <a:p>
            <a:r>
              <a:rPr lang="ru-RU" b="1" dirty="0" smtClean="0"/>
              <a:t>Иностранные</a:t>
            </a:r>
            <a:r>
              <a:rPr lang="ru-RU" dirty="0" smtClean="0"/>
              <a:t>	</a:t>
            </a:r>
            <a:r>
              <a:rPr lang="ru-RU" b="1" dirty="0" smtClean="0"/>
              <a:t>языки  –  принципиальные  изменения  в  связи  с  введением  радела</a:t>
            </a:r>
            <a:endParaRPr lang="ru-RU" dirty="0" smtClean="0"/>
          </a:p>
          <a:p>
            <a:r>
              <a:rPr lang="ru-RU" b="1" dirty="0" smtClean="0"/>
              <a:t>«Говорение» (</a:t>
            </a:r>
            <a:r>
              <a:rPr lang="ru-RU" b="1" i="1" dirty="0" smtClean="0"/>
              <a:t>в письменной части принципиальных изменений нет).</a:t>
            </a:r>
            <a:endParaRPr lang="ru-RU" dirty="0" smtClean="0"/>
          </a:p>
          <a:p>
            <a:pPr hangingPunct="0"/>
            <a:r>
              <a:rPr lang="en-US" dirty="0" err="1" smtClean="0"/>
              <a:t>Задания</a:t>
            </a:r>
            <a:r>
              <a:rPr lang="en-US" dirty="0" smtClean="0"/>
              <a:t> </a:t>
            </a:r>
            <a:r>
              <a:rPr lang="en-US" dirty="0" err="1" smtClean="0"/>
              <a:t>по</a:t>
            </a:r>
            <a:r>
              <a:rPr lang="en-US" dirty="0" smtClean="0"/>
              <a:t> </a:t>
            </a:r>
            <a:r>
              <a:rPr lang="en-US" dirty="0" err="1" smtClean="0"/>
              <a:t>аудированию</a:t>
            </a:r>
            <a:r>
              <a:rPr lang="en-US" dirty="0" smtClean="0"/>
              <a:t> А1-А7 с </a:t>
            </a:r>
            <a:r>
              <a:rPr lang="en-US" dirty="0" err="1" smtClean="0"/>
              <a:t>выбором</a:t>
            </a:r>
            <a:r>
              <a:rPr lang="en-US" dirty="0" smtClean="0"/>
              <a:t> </a:t>
            </a:r>
            <a:r>
              <a:rPr lang="en-US" dirty="0" err="1" smtClean="0"/>
              <a:t>ответа</a:t>
            </a:r>
            <a:r>
              <a:rPr lang="en-US" dirty="0" smtClean="0"/>
              <a:t> </a:t>
            </a:r>
            <a:r>
              <a:rPr lang="en-US" dirty="0" err="1" smtClean="0"/>
              <a:t>трансформированы</a:t>
            </a:r>
            <a:r>
              <a:rPr lang="en-US" dirty="0" smtClean="0"/>
              <a:t> в КИМ 2015 г. в </a:t>
            </a:r>
            <a:r>
              <a:rPr lang="en-US" dirty="0" err="1" smtClean="0"/>
              <a:t>задание</a:t>
            </a:r>
            <a:r>
              <a:rPr lang="en-US" dirty="0" smtClean="0"/>
              <a:t> 3 </a:t>
            </a:r>
            <a:r>
              <a:rPr lang="en-US" dirty="0" err="1" smtClean="0"/>
              <a:t>на</a:t>
            </a:r>
            <a:r>
              <a:rPr lang="en-US" dirty="0" smtClean="0"/>
              <a:t> </a:t>
            </a:r>
            <a:r>
              <a:rPr lang="en-US" dirty="0" err="1" smtClean="0"/>
              <a:t>установление</a:t>
            </a:r>
            <a:r>
              <a:rPr lang="en-US" dirty="0" smtClean="0"/>
              <a:t> </a:t>
            </a:r>
            <a:r>
              <a:rPr lang="en-US" dirty="0" err="1" smtClean="0"/>
              <a:t>соответствия</a:t>
            </a:r>
            <a:r>
              <a:rPr lang="en-US" dirty="0" smtClean="0"/>
              <a:t> с </a:t>
            </a:r>
            <a:r>
              <a:rPr lang="en-US" dirty="0" err="1" smtClean="0"/>
              <a:t>теми</a:t>
            </a:r>
            <a:r>
              <a:rPr lang="en-US" dirty="0" smtClean="0"/>
              <a:t> </a:t>
            </a:r>
            <a:r>
              <a:rPr lang="en-US" dirty="0" err="1" smtClean="0"/>
              <a:t>же</a:t>
            </a:r>
            <a:r>
              <a:rPr lang="en-US" dirty="0" smtClean="0"/>
              <a:t> </a:t>
            </a:r>
            <a:r>
              <a:rPr lang="en-US" dirty="0" err="1" smtClean="0"/>
              <a:t>объектами</a:t>
            </a:r>
            <a:r>
              <a:rPr lang="en-US" dirty="0" smtClean="0"/>
              <a:t> </a:t>
            </a:r>
            <a:r>
              <a:rPr lang="en-US" dirty="0" err="1" smtClean="0"/>
              <a:t>контроля</a:t>
            </a:r>
            <a:r>
              <a:rPr lang="en-US" dirty="0" smtClean="0"/>
              <a:t>.</a:t>
            </a:r>
            <a:endParaRPr lang="ru-RU" dirty="0" smtClean="0"/>
          </a:p>
          <a:p>
            <a:pPr>
              <a:buNone/>
            </a:pPr>
            <a:r>
              <a:rPr lang="en-US" dirty="0" smtClean="0"/>
              <a:t> </a:t>
            </a:r>
            <a:endParaRPr lang="ru-RU" dirty="0" smtClean="0"/>
          </a:p>
          <a:p>
            <a:pPr hangingPunct="0"/>
            <a:r>
              <a:rPr lang="ru-RU" b="1" dirty="0" smtClean="0"/>
              <a:t>Вводится разработанная и апробирована модель устной части ЕГЭ по иностранным языкам</a:t>
            </a:r>
            <a:endParaRPr lang="ru-RU" dirty="0" smtClean="0"/>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nvGraphicFramePr>
        <p:xfrm>
          <a:off x="467544" y="228600"/>
          <a:ext cx="8447856"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155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p:txBody>
          <a:bodyPr>
            <a:normAutofit fontScale="55000" lnSpcReduction="20000"/>
          </a:bodyPr>
          <a:lstStyle/>
          <a:p>
            <a:r>
              <a:rPr lang="ru-RU" sz="4400" b="1" dirty="0" smtClean="0"/>
              <a:t>Информатика и ИКТ – </a:t>
            </a:r>
            <a:r>
              <a:rPr lang="ru-RU" sz="4400" b="1" i="1" dirty="0" smtClean="0"/>
              <a:t>принципиальных изменений нет.</a:t>
            </a:r>
            <a:endParaRPr lang="ru-RU" sz="4400" dirty="0" smtClean="0"/>
          </a:p>
          <a:p>
            <a:pPr hangingPunct="0"/>
            <a:r>
              <a:rPr lang="ru-RU" dirty="0" smtClean="0"/>
              <a:t>Оптимизирована структура экзаменационной работы: сократилось общее количество заданий (с 32 до 27); соответственно, уменьшилось с 40 до 35 максимальное количество первичных баллов. Уменьшение количества заданий произведено за счет укрупнения тематики заданий, сведения близких по тематике и сложности заданий в одну позицию. Такими укрупненными стали позиции: №3 (хранение информации в компьютере), №6 (формальное исполнение алгоритмов), №7 (технология вычислений и визуализации данных с помощью электронных таблиц) и №9 (скорость передачи звуковых и графических файлов).</a:t>
            </a:r>
          </a:p>
          <a:p>
            <a:pPr>
              <a:buNone/>
            </a:pPr>
            <a:endParaRPr lang="ru-RU" dirty="0" smtClean="0"/>
          </a:p>
          <a:p>
            <a:pPr hangingPunct="0"/>
            <a:r>
              <a:rPr lang="ru-RU" dirty="0" smtClean="0"/>
              <a:t>В связи с уменьшением количества частей в варианте изменилась последовательность заданий. Часть 2 работы (задания с развернутым ответом) не изменилась, но относительный вес баллов, полученных за выполнение заданий с развернутым ответом, увеличился за счет сокращения общего количества заданий в варианте.</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990600" y="1295400"/>
            <a:ext cx="7943088" cy="4953000"/>
          </a:xfrm>
        </p:spPr>
        <p:txBody>
          <a:bodyPr>
            <a:noAutofit/>
          </a:bodyPr>
          <a:lstStyle/>
          <a:p>
            <a:r>
              <a:rPr lang="en-US" sz="1800" b="1" dirty="0" err="1" smtClean="0">
                <a:latin typeface="Times New Roman" pitchFamily="18" charset="0"/>
                <a:cs typeface="Times New Roman" pitchFamily="18" charset="0"/>
              </a:rPr>
              <a:t>История</a:t>
            </a:r>
            <a:r>
              <a:rPr lang="en-US" sz="1800" b="1" dirty="0" smtClean="0">
                <a:latin typeface="Times New Roman" pitchFamily="18" charset="0"/>
                <a:cs typeface="Times New Roman" pitchFamily="18" charset="0"/>
              </a:rPr>
              <a:t> – </a:t>
            </a:r>
            <a:r>
              <a:rPr lang="en-US" sz="1800" b="1" i="1" dirty="0" err="1" smtClean="0">
                <a:latin typeface="Times New Roman" pitchFamily="18" charset="0"/>
                <a:cs typeface="Times New Roman" pitchFamily="18" charset="0"/>
              </a:rPr>
              <a:t>принципиальных</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изменений</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нет</a:t>
            </a:r>
            <a:r>
              <a:rPr lang="en-US" sz="1800" b="1" i="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lvl="0" hangingPunct="0"/>
            <a:r>
              <a:rPr lang="ru-RU" sz="1800" dirty="0" smtClean="0">
                <a:latin typeface="Times New Roman" pitchFamily="18" charset="0"/>
                <a:cs typeface="Times New Roman" pitchFamily="18" charset="0"/>
              </a:rPr>
              <a:t>целью реализации требований, заложенных в Концепцию нового учебно-методического комплекса по отечественной истории и Историко-культурный стандарт, к имеющимся заданиям добавлено еще одно задание на проверку знания фактов героизма советских людей в годы Великой Отечественной войны (задание 15).  </a:t>
            </a:r>
          </a:p>
          <a:p>
            <a:pPr hangingPunct="0"/>
            <a:r>
              <a:rPr lang="ru-RU" sz="1800" dirty="0" smtClean="0">
                <a:latin typeface="Times New Roman" pitchFamily="18" charset="0"/>
                <a:cs typeface="Times New Roman" pitchFamily="18" charset="0"/>
              </a:rPr>
              <a:t>Периодизация разделов работы приведена в соответствие с Историко-культурным стандартом (третий раздел начинается с 1914 г., а не с 1917 г., как было ранее).  </a:t>
            </a:r>
          </a:p>
          <a:p>
            <a:pPr lvl="0" hangingPunct="0"/>
            <a:r>
              <a:rPr lang="ru-RU" sz="1800" dirty="0" smtClean="0">
                <a:latin typeface="Times New Roman" pitchFamily="18" charset="0"/>
                <a:cs typeface="Times New Roman" pitchFamily="18" charset="0"/>
              </a:rPr>
              <a:t>целью оптимизации проверки знаний по истории России </a:t>
            </a:r>
            <a:r>
              <a:rPr lang="en-US" sz="1800" dirty="0" smtClean="0">
                <a:latin typeface="Times New Roman" pitchFamily="18" charset="0"/>
                <a:cs typeface="Times New Roman" pitchFamily="18" charset="0"/>
              </a:rPr>
              <a:t>XX</a:t>
            </a:r>
            <a:r>
              <a:rPr lang="ru-RU" sz="1800" dirty="0" smtClean="0">
                <a:latin typeface="Times New Roman" pitchFamily="18" charset="0"/>
                <a:cs typeface="Times New Roman" pitchFamily="18" charset="0"/>
              </a:rPr>
              <a:t> в. добавлено задание на умение проводить поиск исторической информации в источниках разного типа по периодам  1914–1941 гг. и 1945–1991 гг. (19).  </a:t>
            </a:r>
          </a:p>
          <a:p>
            <a:pPr hangingPunct="0"/>
            <a:r>
              <a:rPr lang="ru-RU" sz="1800" dirty="0" smtClean="0">
                <a:latin typeface="Times New Roman" pitchFamily="18" charset="0"/>
                <a:cs typeface="Times New Roman" pitchFamily="18" charset="0"/>
              </a:rPr>
              <a:t>Из работы исключены два задания на знание основных фактов, процессов, явлений по периодам </a:t>
            </a:r>
            <a:r>
              <a:rPr lang="en-US" sz="1800" dirty="0" smtClean="0">
                <a:latin typeface="Times New Roman" pitchFamily="18" charset="0"/>
                <a:cs typeface="Times New Roman" pitchFamily="18" charset="0"/>
              </a:rPr>
              <a:t>VIII</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XVII</a:t>
            </a:r>
            <a:r>
              <a:rPr lang="ru-RU" sz="1800" dirty="0" smtClean="0">
                <a:latin typeface="Times New Roman" pitchFamily="18" charset="0"/>
                <a:cs typeface="Times New Roman" pitchFamily="18" charset="0"/>
              </a:rPr>
              <a:t> вв. и </a:t>
            </a:r>
            <a:r>
              <a:rPr lang="en-US" sz="1800" dirty="0" smtClean="0">
                <a:latin typeface="Times New Roman" pitchFamily="18" charset="0"/>
                <a:cs typeface="Times New Roman" pitchFamily="18" charset="0"/>
              </a:rPr>
              <a:t>XVIII</a:t>
            </a:r>
            <a:r>
              <a:rPr lang="ru-RU" sz="1800" dirty="0" smtClean="0">
                <a:latin typeface="Times New Roman" pitchFamily="18" charset="0"/>
                <a:cs typeface="Times New Roman" pitchFamily="18" charset="0"/>
              </a:rPr>
              <a:t> – середина </a:t>
            </a:r>
            <a:r>
              <a:rPr lang="en-US" sz="1800" dirty="0" smtClean="0">
                <a:latin typeface="Times New Roman" pitchFamily="18" charset="0"/>
                <a:cs typeface="Times New Roman" pitchFamily="18" charset="0"/>
              </a:rPr>
              <a:t>XIX</a:t>
            </a:r>
            <a:r>
              <a:rPr lang="ru-RU" sz="1800" dirty="0" smtClean="0">
                <a:latin typeface="Times New Roman" pitchFamily="18" charset="0"/>
                <a:cs typeface="Times New Roman" pitchFamily="18" charset="0"/>
              </a:rPr>
              <a:t> в. (А2 и А7 по нумерации 2014 г.). Аналогичные задания 1 и 5 (А1 и А6 по нумерации 2014 г.) в работе сохранены. </a:t>
            </a:r>
          </a:p>
          <a:p>
            <a:pPr hangingPunct="0"/>
            <a:r>
              <a:rPr lang="ru-RU" sz="1800" dirty="0" smtClean="0">
                <a:latin typeface="Times New Roman" pitchFamily="18" charset="0"/>
                <a:cs typeface="Times New Roman" pitchFamily="18" charset="0"/>
              </a:rPr>
              <a:t>Уточнены формулировки заданий 39 и 40 и критерии оценивания задания 40. </a:t>
            </a:r>
          </a:p>
          <a:p>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r>
              <a:rPr lang="ru-RU" sz="2400" b="1" dirty="0" smtClean="0"/>
              <a:t>Литература – </a:t>
            </a:r>
            <a:r>
              <a:rPr lang="ru-RU" sz="2400" b="1" i="1" dirty="0" smtClean="0"/>
              <a:t>принципиальных изменений нет.</a:t>
            </a:r>
            <a:endParaRPr lang="ru-RU" sz="2400" dirty="0" smtClean="0"/>
          </a:p>
          <a:p>
            <a:pPr hangingPunct="0"/>
            <a:r>
              <a:rPr lang="ru-RU" sz="1800" dirty="0" smtClean="0"/>
              <a:t>Изменена структура варианта КИМ: каждый вариант состоит из двух частей (части 1 и 2 КИМ 2014 г. объединены в одну часть).</a:t>
            </a:r>
            <a:endParaRPr lang="ru-RU"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pPr hangingPunct="0"/>
            <a:r>
              <a:rPr lang="ru-RU" sz="1800" b="1" dirty="0" smtClean="0"/>
              <a:t>Математика – </a:t>
            </a:r>
            <a:r>
              <a:rPr lang="ru-RU" sz="1800" b="1" i="1" dirty="0" smtClean="0"/>
              <a:t>разработана экзаменационная модель ЕГЭ базового уровня,</a:t>
            </a:r>
            <a:r>
              <a:rPr lang="ru-RU" sz="1800" b="1" dirty="0" smtClean="0"/>
              <a:t> </a:t>
            </a:r>
            <a:r>
              <a:rPr lang="ru-RU" sz="1800" b="1" i="1" dirty="0" smtClean="0"/>
              <a:t>а также</a:t>
            </a:r>
            <a:r>
              <a:rPr lang="ru-RU" sz="1800" b="1" dirty="0" smtClean="0"/>
              <a:t> </a:t>
            </a:r>
            <a:r>
              <a:rPr lang="ru-RU" sz="1800" b="1" i="1" dirty="0" smtClean="0"/>
              <a:t>модернизированная модель КИМ 2014 г.</a:t>
            </a:r>
            <a:endParaRPr lang="ru-RU" sz="1800" dirty="0" smtClean="0"/>
          </a:p>
          <a:p>
            <a:pPr hangingPunct="0"/>
            <a:r>
              <a:rPr lang="ru-RU" sz="1800" dirty="0" smtClean="0"/>
              <a:t>Планируется проведение двух отдельных экзаменов – базового и профильного – по КИМ, разработанным в соответствии с разными спецификациями.</a:t>
            </a:r>
          </a:p>
          <a:p>
            <a:pPr>
              <a:buNone/>
            </a:pPr>
            <a:r>
              <a:rPr lang="ru-RU" sz="1800" dirty="0" smtClean="0"/>
              <a:t> </a:t>
            </a:r>
          </a:p>
          <a:p>
            <a:pPr hangingPunct="0">
              <a:buNone/>
            </a:pP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pPr hangingPunct="0"/>
            <a:r>
              <a:rPr lang="ru-RU" sz="1800" b="1" dirty="0" smtClean="0"/>
              <a:t>Базовый ЕГЭ </a:t>
            </a:r>
            <a:r>
              <a:rPr lang="ru-RU" sz="1800" dirty="0" smtClean="0"/>
              <a:t>организуется для выпускников,</a:t>
            </a:r>
            <a:r>
              <a:rPr lang="ru-RU" sz="1800" b="1" dirty="0" smtClean="0"/>
              <a:t> </a:t>
            </a:r>
            <a:r>
              <a:rPr lang="ru-RU" sz="1800" dirty="0" smtClean="0"/>
              <a:t>изучающих математику для общего</a:t>
            </a:r>
            <a:r>
              <a:rPr lang="ru-RU" sz="1800" b="1" dirty="0" smtClean="0"/>
              <a:t> </a:t>
            </a:r>
            <a:r>
              <a:rPr lang="ru-RU" sz="1800" dirty="0" smtClean="0"/>
              <a:t>развития и успешной жизни в обществе, а также абитуриентам вузов, в которых не требуется высокий уровень владения математикой. Баллы, полученные на базовом ЕГЭ по математике, не переводятся в </a:t>
            </a:r>
            <a:r>
              <a:rPr lang="ru-RU" sz="1800" dirty="0" err="1" smtClean="0"/>
              <a:t>стобалльную</a:t>
            </a:r>
            <a:r>
              <a:rPr lang="ru-RU" sz="1800" dirty="0" smtClean="0"/>
              <a:t> шкалу и не дают возможности участия в конкурсе на поступление в вузы. КИМ для ЕГЭ базового уровня содержат только задания базового уровня сложности с кратким ответом (20 заданий) и проверяют:</a:t>
            </a:r>
          </a:p>
          <a:p>
            <a:pPr lvl="0" hangingPunct="0"/>
            <a:r>
              <a:rPr lang="ru-RU" sz="1800" dirty="0" smtClean="0"/>
              <a:t>умение решать стандартные задачи практического жизненного содержания; </a:t>
            </a:r>
          </a:p>
          <a:p>
            <a:pPr lvl="0" hangingPunct="0"/>
            <a:r>
              <a:rPr lang="ru-RU" sz="1800" dirty="0" smtClean="0"/>
              <a:t>умение проводить простейшие расчеты, оценку и прикидку;  </a:t>
            </a:r>
          </a:p>
          <a:p>
            <a:pPr lvl="0" hangingPunct="0"/>
            <a:r>
              <a:rPr lang="en-US" sz="1800" dirty="0" err="1" smtClean="0"/>
              <a:t>умение</a:t>
            </a:r>
            <a:r>
              <a:rPr lang="en-US" sz="1800" dirty="0" smtClean="0"/>
              <a:t> </a:t>
            </a:r>
            <a:r>
              <a:rPr lang="en-US" sz="1800" dirty="0" err="1" smtClean="0"/>
              <a:t>логически</a:t>
            </a:r>
            <a:r>
              <a:rPr lang="en-US" sz="1800" dirty="0" smtClean="0"/>
              <a:t> </a:t>
            </a:r>
            <a:r>
              <a:rPr lang="en-US" sz="1800" dirty="0" err="1" smtClean="0"/>
              <a:t>рассуждать</a:t>
            </a:r>
            <a:r>
              <a:rPr lang="en-US" sz="1800" dirty="0" smtClean="0"/>
              <a:t>; </a:t>
            </a:r>
            <a:endParaRPr lang="ru-RU" sz="1800" dirty="0" smtClean="0"/>
          </a:p>
          <a:p>
            <a:pPr lvl="0" hangingPunct="0"/>
            <a:r>
              <a:rPr lang="ru-RU" sz="1800" dirty="0" smtClean="0"/>
              <a:t>умение действовать в соответствии с несложными алгоритмами; </a:t>
            </a:r>
          </a:p>
          <a:p>
            <a:pPr lvl="0" hangingPunct="0"/>
            <a:r>
              <a:rPr lang="ru-RU" sz="1800" dirty="0" smtClean="0"/>
              <a:t>умение использовать для решения задач учебную и справочную информацию;  </a:t>
            </a:r>
          </a:p>
          <a:p>
            <a:pPr lvl="0" hangingPunct="0"/>
            <a:r>
              <a:rPr lang="ru-RU" sz="1800" dirty="0" smtClean="0"/>
              <a:t>умение решать, в том числе, сложные задачи, требующие логических рассуждений. </a:t>
            </a:r>
            <a:r>
              <a:rPr lang="en-US" sz="1800" dirty="0" err="1" smtClean="0"/>
              <a:t>соответственно</a:t>
            </a: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pPr hangingPunct="0"/>
            <a:r>
              <a:rPr lang="ru-RU" sz="1800" dirty="0" smtClean="0"/>
              <a:t> </a:t>
            </a:r>
            <a:r>
              <a:rPr lang="en-US" sz="1800" b="1" dirty="0" err="1" smtClean="0"/>
              <a:t>Профильный</a:t>
            </a:r>
            <a:r>
              <a:rPr lang="en-US" sz="1800" b="1" dirty="0" smtClean="0"/>
              <a:t> ЕГЭ </a:t>
            </a:r>
            <a:r>
              <a:rPr lang="en-US" sz="1800" dirty="0" err="1" smtClean="0"/>
              <a:t>проводится</a:t>
            </a:r>
            <a:r>
              <a:rPr lang="en-US" sz="1800" dirty="0" smtClean="0"/>
              <a:t> </a:t>
            </a:r>
            <a:r>
              <a:rPr lang="en-US" sz="1800" dirty="0" err="1" smtClean="0"/>
              <a:t>для</a:t>
            </a:r>
            <a:r>
              <a:rPr lang="en-US" sz="1800" dirty="0" smtClean="0"/>
              <a:t> </a:t>
            </a:r>
            <a:r>
              <a:rPr lang="en-US" sz="1800" dirty="0" err="1" smtClean="0"/>
              <a:t>выпускников</a:t>
            </a:r>
            <a:r>
              <a:rPr lang="en-US" sz="1800" dirty="0" smtClean="0"/>
              <a:t> и </a:t>
            </a:r>
            <a:r>
              <a:rPr lang="en-US" sz="1800" dirty="0" err="1" smtClean="0"/>
              <a:t>абитуриентов</a:t>
            </a:r>
            <a:r>
              <a:rPr lang="en-US" sz="1800" dirty="0" smtClean="0"/>
              <a:t>,</a:t>
            </a:r>
            <a:r>
              <a:rPr lang="en-US" sz="1800" b="1" dirty="0" smtClean="0"/>
              <a:t> </a:t>
            </a:r>
            <a:r>
              <a:rPr lang="en-US" sz="1800" dirty="0" err="1" smtClean="0"/>
              <a:t>планирующих</a:t>
            </a:r>
            <a:r>
              <a:rPr lang="en-US" sz="1800" b="1" dirty="0" smtClean="0"/>
              <a:t> </a:t>
            </a:r>
            <a:endParaRPr lang="ru-RU" sz="1800" dirty="0" smtClean="0"/>
          </a:p>
          <a:p>
            <a:pPr hangingPunct="0"/>
            <a:r>
              <a:rPr lang="ru-RU" sz="1800" dirty="0" smtClean="0"/>
              <a:t>использовать математику и смежные дисциплины в будущей профессиональной деятельности. Результаты профильного ЕГЭ по математике переводятся в </a:t>
            </a:r>
            <a:r>
              <a:rPr lang="ru-RU" sz="1800" dirty="0" err="1" smtClean="0"/>
              <a:t>стобалльную</a:t>
            </a:r>
            <a:r>
              <a:rPr lang="ru-RU" sz="1800" dirty="0" smtClean="0"/>
              <a:t> шкалу и могут быть представлены абитуриентом на конкурс для поступления в вуз.</a:t>
            </a:r>
          </a:p>
          <a:p>
            <a:pPr hangingPunct="0"/>
            <a:r>
              <a:rPr lang="ru-RU" sz="1800" dirty="0" smtClean="0"/>
              <a:t>Модель профильного экзамена 2015 года разработана на основе модели ЕГЭ по математике 2014 года:</a:t>
            </a:r>
          </a:p>
          <a:p>
            <a:pPr lvl="0" hangingPunct="0"/>
            <a:r>
              <a:rPr lang="ru-RU" sz="1800" dirty="0" smtClean="0"/>
              <a:t>Во второй части добавлено задание высокого уровня сложности (код 2.1.12 по КЭС, код 6.1. по КТ) с развёрнутым ответом, проверяющее практические навыки применения математики в повседневной жизни, навыки построения и исследования математических моделей. </a:t>
            </a:r>
          </a:p>
          <a:p>
            <a:pPr lvl="0" hangingPunct="0"/>
            <a:r>
              <a:rPr lang="ru-RU" sz="1800" dirty="0" smtClean="0"/>
              <a:t>Из первой части исключено задание базового уровня сложности (код 2.1.12 по КЭС, код 6.1. по КТ). </a:t>
            </a:r>
          </a:p>
          <a:p>
            <a:pPr lvl="0" hangingPunct="0"/>
            <a:r>
              <a:rPr lang="ru-RU" sz="1800" dirty="0" smtClean="0"/>
              <a:t>Произведены несущественные изменения формы и тематики заданий 16 и 17 (в 2010– 14 гг. </a:t>
            </a:r>
            <a:r>
              <a:rPr lang="en-US" sz="1800" dirty="0" smtClean="0"/>
              <a:t>С2 и С3 </a:t>
            </a:r>
            <a:r>
              <a:rPr lang="en-US" sz="1800" dirty="0" err="1" smtClean="0"/>
              <a:t>соответственно</a:t>
            </a: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r>
              <a:rPr lang="ru-RU" sz="18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Обществознание – </a:t>
            </a:r>
            <a:r>
              <a:rPr lang="ru-RU" sz="2000" b="1" i="1" dirty="0" smtClean="0">
                <a:latin typeface="Times New Roman" pitchFamily="18" charset="0"/>
                <a:cs typeface="Times New Roman" pitchFamily="18" charset="0"/>
              </a:rPr>
              <a:t>существенные изменения</a:t>
            </a:r>
            <a:r>
              <a:rPr lang="ru-RU" sz="20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Оптимизирована структура экзаменационной работы:</a:t>
            </a:r>
          </a:p>
          <a:p>
            <a:pPr lvl="1" hangingPunct="0"/>
            <a:r>
              <a:rPr lang="ru-RU" sz="1800" dirty="0" smtClean="0">
                <a:latin typeface="Times New Roman" pitchFamily="18" charset="0"/>
                <a:cs typeface="Times New Roman" pitchFamily="18" charset="0"/>
              </a:rPr>
              <a:t>в каждом из пяти содержательных блоков-модулей сокращено по одному заданию на выбор и запись одного правильного ответа из предложенного перечня ответов; </a:t>
            </a:r>
          </a:p>
          <a:p>
            <a:pPr lvl="1" hangingPunct="0"/>
            <a:r>
              <a:rPr lang="ru-RU" sz="1800" dirty="0" smtClean="0">
                <a:latin typeface="Times New Roman" pitchFamily="18" charset="0"/>
                <a:cs typeface="Times New Roman" pitchFamily="18" charset="0"/>
              </a:rPr>
              <a:t>задания на обращения к социальным реалиям (4, 9, 16, 20) в блоках «Человек. </a:t>
            </a:r>
            <a:r>
              <a:rPr lang="en-US" sz="1800" dirty="0" err="1" smtClean="0">
                <a:latin typeface="Times New Roman" pitchFamily="18" charset="0"/>
                <a:cs typeface="Times New Roman" pitchFamily="18" charset="0"/>
              </a:rPr>
              <a:t>Общество</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Познание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Духовная</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культура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Экономика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Политика</a:t>
            </a:r>
            <a:r>
              <a:rPr lang="en-US" sz="1800" dirty="0" smtClean="0">
                <a:latin typeface="Times New Roman" pitchFamily="18" charset="0"/>
                <a:cs typeface="Times New Roman" pitchFamily="18" charset="0"/>
              </a:rPr>
              <a:t>» и «</a:t>
            </a:r>
            <a:r>
              <a:rPr lang="en-US" sz="1800" dirty="0" err="1" smtClean="0">
                <a:latin typeface="Times New Roman" pitchFamily="18" charset="0"/>
                <a:cs typeface="Times New Roman" pitchFamily="18" charset="0"/>
              </a:rPr>
              <a:t>Право</a:t>
            </a:r>
            <a:r>
              <a:rPr lang="en-US" sz="1800" dirty="0" smtClean="0">
                <a:latin typeface="Times New Roman" pitchFamily="18" charset="0"/>
                <a:cs typeface="Times New Roman" pitchFamily="18" charset="0"/>
              </a:rPr>
              <a:t>», а </a:t>
            </a:r>
            <a:r>
              <a:rPr lang="en-US" sz="1800" dirty="0" err="1" smtClean="0">
                <a:latin typeface="Times New Roman" pitchFamily="18" charset="0"/>
                <a:cs typeface="Times New Roman" pitchFamily="18" charset="0"/>
              </a:rPr>
              <a:t>также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задание</a:t>
            </a:r>
            <a:r>
              <a:rPr lang="en-US" sz="1800" dirty="0" smtClean="0">
                <a:latin typeface="Times New Roman" pitchFamily="18" charset="0"/>
                <a:cs typeface="Times New Roman" pitchFamily="18" charset="0"/>
              </a:rPr>
              <a:t> 12 в </a:t>
            </a:r>
            <a:r>
              <a:rPr lang="en-US" sz="1800" dirty="0" err="1" smtClean="0">
                <a:latin typeface="Times New Roman" pitchFamily="18" charset="0"/>
                <a:cs typeface="Times New Roman" pitchFamily="18" charset="0"/>
              </a:rPr>
              <a:t>блоке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Социальные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отношения</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направленное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на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поиск</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социальной</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информации</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представленной</a:t>
            </a:r>
            <a:r>
              <a:rPr lang="en-US" sz="1800" dirty="0" smtClean="0">
                <a:latin typeface="Times New Roman" pitchFamily="18" charset="0"/>
                <a:cs typeface="Times New Roman" pitchFamily="18" charset="0"/>
              </a:rPr>
              <a:t> в </a:t>
            </a:r>
            <a:r>
              <a:rPr lang="en-US" sz="1800" dirty="0" err="1" smtClean="0">
                <a:latin typeface="Times New Roman" pitchFamily="18" charset="0"/>
                <a:cs typeface="Times New Roman" pitchFamily="18" charset="0"/>
              </a:rPr>
              <a:t>различных</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знаковых</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системах</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таблица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диаграмма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даны</a:t>
            </a:r>
            <a:r>
              <a:rPr lang="en-US" sz="1800" dirty="0" smtClean="0">
                <a:latin typeface="Times New Roman" pitchFamily="18" charset="0"/>
                <a:cs typeface="Times New Roman" pitchFamily="18" charset="0"/>
              </a:rPr>
              <a:t> в </a:t>
            </a:r>
            <a:r>
              <a:rPr lang="en-US" sz="1800" dirty="0" err="1" smtClean="0">
                <a:latin typeface="Times New Roman" pitchFamily="18" charset="0"/>
                <a:cs typeface="Times New Roman" pitchFamily="18" charset="0"/>
              </a:rPr>
              <a:t>виде</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задания</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на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множественный</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выбор</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по</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типу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бывших</a:t>
            </a:r>
            <a:r>
              <a:rPr lang="en-US" sz="1800" dirty="0" smtClean="0">
                <a:latin typeface="Times New Roman" pitchFamily="18" charset="0"/>
                <a:cs typeface="Times New Roman" pitchFamily="18" charset="0"/>
              </a:rPr>
              <a:t> В4 и В7); </a:t>
            </a:r>
            <a:endParaRPr lang="ru-RU" sz="1800" dirty="0" smtClean="0">
              <a:latin typeface="Times New Roman" pitchFamily="18" charset="0"/>
              <a:cs typeface="Times New Roman" pitchFamily="18" charset="0"/>
            </a:endParaRPr>
          </a:p>
          <a:p>
            <a:pPr lvl="1" hangingPunct="0"/>
            <a:r>
              <a:rPr lang="ru-RU" sz="1800" dirty="0" smtClean="0">
                <a:latin typeface="Times New Roman" pitchFamily="18" charset="0"/>
                <a:cs typeface="Times New Roman" pitchFamily="18" charset="0"/>
              </a:rPr>
              <a:t>за счёт изменения структуры каждого из пяти содержательных блоков-модулей в каждом варианте КИМ блок заданий, направленных на проверку определённых умений (бывшее В1-В8), сократился на 2 задания (бывшие В4 и В7)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r>
              <a:rPr lang="ru-RU" sz="18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Обществознание – </a:t>
            </a:r>
            <a:r>
              <a:rPr lang="ru-RU" sz="2000" b="1" i="1" dirty="0" smtClean="0">
                <a:latin typeface="Times New Roman" pitchFamily="18" charset="0"/>
                <a:cs typeface="Times New Roman" pitchFamily="18" charset="0"/>
              </a:rPr>
              <a:t>существенные изменения</a:t>
            </a:r>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Оптимизирована структура экзаменационной работы:</a:t>
            </a:r>
          </a:p>
          <a:p>
            <a:pPr lvl="1" hangingPunct="0"/>
            <a:r>
              <a:rPr lang="ru-RU" sz="1800" dirty="0" smtClean="0">
                <a:latin typeface="Times New Roman" pitchFamily="18" charset="0"/>
                <a:cs typeface="Times New Roman" pitchFamily="18" charset="0"/>
              </a:rPr>
              <a:t>под номером 21 введено задание, проверяющее знание основ конституционного строя РФ, а также прав и свобод человека и гражданина.  </a:t>
            </a:r>
          </a:p>
          <a:p>
            <a:pPr lvl="0" hangingPunct="0"/>
            <a:r>
              <a:rPr lang="ru-RU" sz="1800" dirty="0" smtClean="0">
                <a:latin typeface="Times New Roman" pitchFamily="18" charset="0"/>
                <a:cs typeface="Times New Roman" pitchFamily="18" charset="0"/>
              </a:rPr>
              <a:t>результате общее количество заданий работы сократилось на 1 задание (37 вместо 36). Изменён максимальный первичный балл за выполнение всей работы (62 вместо 60). Изменена форма записи ответа на каждое из заданий 1, 2, 5–7, 10, 13, 14, 17, 18, 23:</a:t>
            </a:r>
          </a:p>
          <a:p>
            <a:pPr hangingPunct="0"/>
            <a:r>
              <a:rPr lang="ru-RU" sz="1800" dirty="0" smtClean="0">
                <a:latin typeface="Times New Roman" pitchFamily="18" charset="0"/>
                <a:cs typeface="Times New Roman" pitchFamily="18" charset="0"/>
              </a:rPr>
              <a:t>В КИМ 2015 г. требуется записывать цифру, соответствующую номеру правильного ответа. Усовершенствованы критерии оценивания заданий 32 (бывшее С5), 35 (бывшее С8), 36 (бывшее С9).</a:t>
            </a:r>
          </a:p>
          <a:p>
            <a:r>
              <a:rPr lang="ru-RU" sz="1800" dirty="0" smtClean="0">
                <a:latin typeface="Times New Roman" pitchFamily="18" charset="0"/>
                <a:cs typeface="Times New Roman" pitchFamily="18" charset="0"/>
              </a:rPr>
              <a:t>Увеличено время выполнения работы с 210 до 235 минут.</a:t>
            </a:r>
          </a:p>
          <a:p>
            <a:pPr hangingPunct="0"/>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r>
              <a:rPr lang="ru-RU" sz="1800" dirty="0" smtClean="0">
                <a:latin typeface="Times New Roman" pitchFamily="18" charset="0"/>
                <a:cs typeface="Times New Roman" pitchFamily="18" charset="0"/>
              </a:rPr>
              <a:t> </a:t>
            </a:r>
            <a:r>
              <a:rPr lang="en-US" sz="2000" b="1" dirty="0" err="1" smtClean="0"/>
              <a:t>Химия</a:t>
            </a:r>
            <a:r>
              <a:rPr lang="en-US" sz="2000" b="1" dirty="0" smtClean="0"/>
              <a:t> – </a:t>
            </a:r>
            <a:r>
              <a:rPr lang="en-US" sz="2000" b="1" i="1" dirty="0" err="1" smtClean="0"/>
              <a:t>принципиальных</a:t>
            </a:r>
            <a:r>
              <a:rPr lang="en-US" sz="2000" b="1" i="1" dirty="0" smtClean="0"/>
              <a:t> </a:t>
            </a:r>
            <a:r>
              <a:rPr lang="en-US" sz="2000" b="1" i="1" dirty="0" err="1" smtClean="0"/>
              <a:t>изменений</a:t>
            </a:r>
            <a:r>
              <a:rPr lang="en-US" sz="2000" b="1" i="1" dirty="0" smtClean="0"/>
              <a:t> </a:t>
            </a:r>
            <a:r>
              <a:rPr lang="en-US" sz="2000" b="1" i="1" dirty="0" err="1" smtClean="0"/>
              <a:t>нет</a:t>
            </a:r>
            <a:r>
              <a:rPr lang="en-US" sz="2000" b="1" i="1" dirty="0" smtClean="0"/>
              <a:t>.</a:t>
            </a:r>
            <a:endParaRPr lang="ru-RU" sz="2000" dirty="0" smtClean="0"/>
          </a:p>
          <a:p>
            <a:pPr lvl="0" hangingPunct="0"/>
            <a:r>
              <a:rPr lang="ru-RU" sz="2000" dirty="0" smtClean="0">
                <a:latin typeface="Times New Roman" pitchFamily="18" charset="0"/>
                <a:cs typeface="Times New Roman" pitchFamily="18" charset="0"/>
              </a:rPr>
              <a:t>Уменьшено число заданий базового уровня сложности с 28 до 26 заданий. </a:t>
            </a:r>
          </a:p>
          <a:p>
            <a:pPr lvl="0" hangingPunct="0"/>
            <a:r>
              <a:rPr lang="ru-RU" sz="2000" dirty="0" smtClean="0">
                <a:latin typeface="Times New Roman" pitchFamily="18" charset="0"/>
                <a:cs typeface="Times New Roman" pitchFamily="18" charset="0"/>
              </a:rPr>
              <a:t>Изменена форма записи ответа на каждое из заданий 1-26: в КИМ 2015 г. требуется записывать цифру, соответствующую номеру правильного ответа. </a:t>
            </a:r>
          </a:p>
          <a:p>
            <a:pPr lvl="0" hangingPunct="0"/>
            <a:r>
              <a:rPr lang="ru-RU" sz="2000" dirty="0" smtClean="0">
                <a:latin typeface="Times New Roman" pitchFamily="18" charset="0"/>
                <a:cs typeface="Times New Roman" pitchFamily="18" charset="0"/>
              </a:rPr>
              <a:t>Максимальный балл за выполнение всех заданий экзаменационной работы 2015 года составляет 64 (вместо 65 баллов в 2014 году). </a:t>
            </a:r>
          </a:p>
          <a:p>
            <a:pPr lvl="0" hangingPunct="0"/>
            <a:r>
              <a:rPr lang="ru-RU" sz="2000" dirty="0" smtClean="0">
                <a:latin typeface="Times New Roman" pitchFamily="18" charset="0"/>
                <a:cs typeface="Times New Roman" pitchFamily="18" charset="0"/>
              </a:rPr>
              <a:t>Изменена система оценивания задания на нахождение молекулярной формулы вещества. </a:t>
            </a:r>
            <a:r>
              <a:rPr lang="en-US" sz="2000" dirty="0" err="1" smtClean="0">
                <a:latin typeface="Times New Roman" pitchFamily="18" charset="0"/>
                <a:cs typeface="Times New Roman" pitchFamily="18" charset="0"/>
              </a:rPr>
              <a:t>Максимальный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балл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за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его</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выполнение</a:t>
            </a:r>
            <a:r>
              <a:rPr lang="en-US" sz="2000" dirty="0" smtClean="0">
                <a:latin typeface="Times New Roman" pitchFamily="18" charset="0"/>
                <a:cs typeface="Times New Roman" pitchFamily="18" charset="0"/>
              </a:rPr>
              <a:t> – 4 (</a:t>
            </a:r>
            <a:r>
              <a:rPr lang="en-US" sz="2000" dirty="0" err="1" smtClean="0">
                <a:latin typeface="Times New Roman" pitchFamily="18" charset="0"/>
                <a:cs typeface="Times New Roman" pitchFamily="18" charset="0"/>
              </a:rPr>
              <a:t>вместо</a:t>
            </a:r>
            <a:r>
              <a:rPr lang="en-US" sz="2000" dirty="0" smtClean="0">
                <a:latin typeface="Times New Roman" pitchFamily="18" charset="0"/>
                <a:cs typeface="Times New Roman" pitchFamily="18" charset="0"/>
              </a:rPr>
              <a:t> 3 </a:t>
            </a:r>
            <a:r>
              <a:rPr lang="en-US" sz="2000" dirty="0" err="1" smtClean="0">
                <a:latin typeface="Times New Roman" pitchFamily="18" charset="0"/>
                <a:cs typeface="Times New Roman" pitchFamily="18" charset="0"/>
              </a:rPr>
              <a:t>баллов</a:t>
            </a:r>
            <a:r>
              <a:rPr lang="en-US" sz="2000" dirty="0" smtClean="0">
                <a:latin typeface="Times New Roman" pitchFamily="18" charset="0"/>
                <a:cs typeface="Times New Roman" pitchFamily="18" charset="0"/>
              </a:rPr>
              <a:t> в 2014 </a:t>
            </a:r>
            <a:r>
              <a:rPr lang="en-US" sz="2000" dirty="0" err="1" smtClean="0">
                <a:latin typeface="Times New Roman" pitchFamily="18" charset="0"/>
                <a:cs typeface="Times New Roman" pitchFamily="18" charset="0"/>
              </a:rPr>
              <a:t>году</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Изменения по предметам</a:t>
            </a:r>
            <a:endParaRPr lang="ru-RU" dirty="0"/>
          </a:p>
        </p:txBody>
      </p:sp>
      <p:sp>
        <p:nvSpPr>
          <p:cNvPr id="3" name="Содержимое 2"/>
          <p:cNvSpPr>
            <a:spLocks noGrp="1"/>
          </p:cNvSpPr>
          <p:nvPr>
            <p:ph idx="1"/>
          </p:nvPr>
        </p:nvSpPr>
        <p:spPr>
          <a:xfrm>
            <a:off x="1143000" y="1447800"/>
            <a:ext cx="7790688" cy="4800600"/>
          </a:xfrm>
        </p:spPr>
        <p:txBody>
          <a:bodyPr>
            <a:noAutofit/>
          </a:bodyPr>
          <a:lstStyle/>
          <a:p>
            <a:r>
              <a:rPr lang="en-US" sz="2400" dirty="0" err="1" smtClean="0"/>
              <a:t>Физика</a:t>
            </a:r>
            <a:r>
              <a:rPr lang="en-US" sz="2400" dirty="0" smtClean="0"/>
              <a:t> – </a:t>
            </a:r>
            <a:r>
              <a:rPr lang="en-US" sz="2400" b="1" i="1" dirty="0" err="1" smtClean="0"/>
              <a:t>существенные</a:t>
            </a:r>
            <a:r>
              <a:rPr lang="en-US" sz="2400" b="1" i="1" dirty="0" smtClean="0"/>
              <a:t> </a:t>
            </a:r>
            <a:r>
              <a:rPr lang="en-US" sz="2400" b="1" i="1" dirty="0" err="1" smtClean="0"/>
              <a:t>изменения</a:t>
            </a:r>
            <a:endParaRPr lang="ru-RU" sz="2400" dirty="0" smtClean="0"/>
          </a:p>
          <a:p>
            <a:pPr>
              <a:buNone/>
            </a:pPr>
            <a:r>
              <a:rPr lang="en-US" sz="1800" dirty="0" smtClean="0"/>
              <a:t> </a:t>
            </a:r>
            <a:endParaRPr lang="ru-RU" sz="1800" dirty="0" smtClean="0"/>
          </a:p>
          <a:p>
            <a:pPr hangingPunct="0"/>
            <a:r>
              <a:rPr lang="ru-RU" sz="1800" dirty="0" smtClean="0"/>
              <a:t>Изменена структура варианта КИМ: каждый вариант состоит из двух частей (все задания с выбором ответа и с кратким ответом (не считая расчетных задач) объединены в одну часть работы в связи с изменением формы бланка ответов №1). Задания в варианте представлены в режиме сквозной нумерации без буквенных обозначений А, В, С.</a:t>
            </a:r>
          </a:p>
          <a:p>
            <a:pPr>
              <a:buNone/>
            </a:pPr>
            <a:r>
              <a:rPr lang="ru-RU" sz="1800" dirty="0" smtClean="0"/>
              <a:t> </a:t>
            </a:r>
          </a:p>
          <a:p>
            <a:pPr hangingPunct="0"/>
            <a:r>
              <a:rPr lang="ru-RU" sz="1800" dirty="0" smtClean="0"/>
              <a:t>По сравнению с КИМ ЕГЭ 2014 г. число заданий сокращено с 35 до 32. При этом на 2 задания уменьшено число расчетных задач, входящих в последнюю </a:t>
            </a:r>
            <a:r>
              <a:rPr lang="en-US" sz="1800" dirty="0" err="1" smtClean="0"/>
              <a:t>часть</a:t>
            </a:r>
            <a:r>
              <a:rPr lang="en-US" sz="1800" dirty="0" smtClean="0"/>
              <a:t> </a:t>
            </a:r>
            <a:r>
              <a:rPr lang="en-US" sz="1800" dirty="0" err="1" smtClean="0"/>
              <a:t>работы</a:t>
            </a:r>
            <a:r>
              <a:rPr lang="en-US" sz="1800" dirty="0" smtClean="0"/>
              <a:t>, и </a:t>
            </a:r>
            <a:r>
              <a:rPr lang="en-US" sz="1800" dirty="0" err="1" smtClean="0"/>
              <a:t>на</a:t>
            </a:r>
            <a:r>
              <a:rPr lang="en-US" sz="1800" dirty="0" smtClean="0"/>
              <a:t> 1 </a:t>
            </a:r>
            <a:r>
              <a:rPr lang="en-US" sz="1800" dirty="0" err="1" smtClean="0"/>
              <a:t>задание</a:t>
            </a:r>
            <a:r>
              <a:rPr lang="en-US" sz="1800" dirty="0" smtClean="0"/>
              <a:t> </a:t>
            </a:r>
            <a:r>
              <a:rPr lang="en-US" sz="1800" dirty="0" err="1" smtClean="0"/>
              <a:t>уменьшено</a:t>
            </a:r>
            <a:r>
              <a:rPr lang="en-US" sz="1800" dirty="0" smtClean="0"/>
              <a:t> </a:t>
            </a:r>
            <a:r>
              <a:rPr lang="en-US" sz="1800" dirty="0" err="1" smtClean="0"/>
              <a:t>число</a:t>
            </a:r>
            <a:r>
              <a:rPr lang="en-US" sz="1800" dirty="0" smtClean="0"/>
              <a:t> </a:t>
            </a:r>
            <a:r>
              <a:rPr lang="en-US" sz="1800" dirty="0" err="1" smtClean="0"/>
              <a:t>заданий</a:t>
            </a:r>
            <a:r>
              <a:rPr lang="en-US" sz="1800" dirty="0" smtClean="0"/>
              <a:t> </a:t>
            </a:r>
            <a:r>
              <a:rPr lang="en-US" sz="1800" dirty="0" err="1" smtClean="0"/>
              <a:t>базового</a:t>
            </a:r>
            <a:r>
              <a:rPr lang="en-US" sz="1800" dirty="0" smtClean="0"/>
              <a:t> </a:t>
            </a:r>
            <a:r>
              <a:rPr lang="en-US" sz="1800" dirty="0" err="1" smtClean="0"/>
              <a:t>уровня</a:t>
            </a:r>
            <a:r>
              <a:rPr lang="en-US" sz="1800" dirty="0" smtClean="0"/>
              <a:t> </a:t>
            </a:r>
            <a:r>
              <a:rPr lang="en-US" sz="1800" dirty="0" err="1" smtClean="0"/>
              <a:t>по</a:t>
            </a:r>
            <a:r>
              <a:rPr lang="en-US" sz="1800" dirty="0" smtClean="0"/>
              <a:t> </a:t>
            </a:r>
            <a:r>
              <a:rPr lang="en-US" sz="1800" dirty="0" err="1" smtClean="0"/>
              <a:t>электродинамике</a:t>
            </a:r>
            <a:r>
              <a:rPr lang="en-US" sz="1800" dirty="0" smtClean="0"/>
              <a:t>.</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nvGraphicFramePr>
        <p:xfrm>
          <a:off x="0" y="267855"/>
          <a:ext cx="8892480" cy="6437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155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Минимальный балл по предметам</a:t>
            </a:r>
            <a:br>
              <a:rPr lang="ru-RU" sz="3200" b="1" dirty="0" smtClean="0"/>
            </a:br>
            <a:r>
              <a:rPr lang="ru-RU" sz="2200" b="1" i="1" dirty="0" smtClean="0"/>
              <a:t>Распоряжение </a:t>
            </a:r>
            <a:r>
              <a:rPr lang="ru-RU" sz="2200" b="1" i="1" dirty="0" err="1" smtClean="0"/>
              <a:t>Рособрнадзора</a:t>
            </a:r>
            <a:r>
              <a:rPr lang="ru-RU" sz="2200" b="1" i="1" dirty="0" smtClean="0"/>
              <a:t> №1701-10 от 04.09.2014</a:t>
            </a:r>
            <a:endParaRPr lang="ru-RU" sz="2200" i="1" dirty="0"/>
          </a:p>
        </p:txBody>
      </p:sp>
      <p:sp>
        <p:nvSpPr>
          <p:cNvPr id="3" name="Содержимое 2"/>
          <p:cNvSpPr>
            <a:spLocks noGrp="1"/>
          </p:cNvSpPr>
          <p:nvPr>
            <p:ph idx="1"/>
          </p:nvPr>
        </p:nvSpPr>
        <p:spPr>
          <a:xfrm>
            <a:off x="1143000" y="1447800"/>
            <a:ext cx="7790688" cy="4800600"/>
          </a:xfrm>
        </p:spPr>
        <p:txBody>
          <a:bodyPr>
            <a:noAutofit/>
          </a:bodyPr>
          <a:lstStyle/>
          <a:p>
            <a:r>
              <a:rPr lang="ru-RU" sz="1800" dirty="0" smtClean="0"/>
              <a:t>Русский  язык </a:t>
            </a:r>
            <a:r>
              <a:rPr lang="ru-RU" sz="2400" b="1" dirty="0" smtClean="0"/>
              <a:t>36</a:t>
            </a:r>
            <a:r>
              <a:rPr lang="ru-RU" sz="1800" dirty="0" smtClean="0"/>
              <a:t> баллов</a:t>
            </a:r>
          </a:p>
          <a:p>
            <a:r>
              <a:rPr lang="ru-RU" sz="1800" dirty="0" smtClean="0"/>
              <a:t>Математика </a:t>
            </a:r>
            <a:r>
              <a:rPr lang="ru-RU" sz="2400" b="1" dirty="0" smtClean="0"/>
              <a:t>27</a:t>
            </a:r>
            <a:r>
              <a:rPr lang="ru-RU" sz="1800" dirty="0" smtClean="0"/>
              <a:t> баллов</a:t>
            </a:r>
          </a:p>
          <a:p>
            <a:r>
              <a:rPr lang="ru-RU" sz="1800" dirty="0" smtClean="0"/>
              <a:t>Физика </a:t>
            </a:r>
            <a:r>
              <a:rPr lang="ru-RU" sz="2400" b="1" dirty="0" smtClean="0"/>
              <a:t>36</a:t>
            </a:r>
            <a:r>
              <a:rPr lang="ru-RU" sz="1800" dirty="0" smtClean="0"/>
              <a:t> баллов</a:t>
            </a:r>
          </a:p>
          <a:p>
            <a:r>
              <a:rPr lang="ru-RU" sz="1800" dirty="0" smtClean="0"/>
              <a:t>Химия </a:t>
            </a:r>
            <a:r>
              <a:rPr lang="ru-RU" sz="2400" b="1" dirty="0" smtClean="0"/>
              <a:t>36</a:t>
            </a:r>
            <a:r>
              <a:rPr lang="ru-RU" sz="1800" dirty="0" smtClean="0"/>
              <a:t> баллов</a:t>
            </a:r>
          </a:p>
          <a:p>
            <a:r>
              <a:rPr lang="ru-RU" sz="1800" dirty="0" smtClean="0"/>
              <a:t>Информатика и ИКТ </a:t>
            </a:r>
            <a:r>
              <a:rPr lang="ru-RU" sz="2400" b="1" dirty="0" smtClean="0"/>
              <a:t>40</a:t>
            </a:r>
            <a:r>
              <a:rPr lang="ru-RU" sz="1800" dirty="0" smtClean="0"/>
              <a:t> баллов</a:t>
            </a:r>
          </a:p>
          <a:p>
            <a:r>
              <a:rPr lang="ru-RU" sz="1800" dirty="0" smtClean="0"/>
              <a:t>Биология </a:t>
            </a:r>
            <a:r>
              <a:rPr lang="ru-RU" sz="2400" b="1" dirty="0" smtClean="0"/>
              <a:t>36</a:t>
            </a:r>
            <a:r>
              <a:rPr lang="ru-RU" sz="1800" dirty="0" smtClean="0"/>
              <a:t> баллов</a:t>
            </a:r>
          </a:p>
          <a:p>
            <a:r>
              <a:rPr lang="ru-RU" sz="1800" dirty="0" smtClean="0"/>
              <a:t>История </a:t>
            </a:r>
            <a:r>
              <a:rPr lang="ru-RU" sz="2400" b="1" dirty="0" smtClean="0"/>
              <a:t>32</a:t>
            </a:r>
            <a:r>
              <a:rPr lang="ru-RU" sz="1800" dirty="0" smtClean="0"/>
              <a:t> балла</a:t>
            </a:r>
          </a:p>
          <a:p>
            <a:r>
              <a:rPr lang="ru-RU" sz="1800" dirty="0" smtClean="0"/>
              <a:t>География </a:t>
            </a:r>
            <a:r>
              <a:rPr lang="ru-RU" sz="2400" b="1" dirty="0" smtClean="0"/>
              <a:t>37</a:t>
            </a:r>
            <a:r>
              <a:rPr lang="ru-RU" sz="1800" dirty="0" smtClean="0"/>
              <a:t> баллов</a:t>
            </a:r>
          </a:p>
          <a:p>
            <a:r>
              <a:rPr lang="ru-RU" sz="1800" dirty="0" smtClean="0"/>
              <a:t>Обществознание </a:t>
            </a:r>
            <a:r>
              <a:rPr lang="ru-RU" sz="2400" b="1" dirty="0" smtClean="0"/>
              <a:t>42</a:t>
            </a:r>
            <a:r>
              <a:rPr lang="ru-RU" sz="1800" dirty="0" smtClean="0"/>
              <a:t> балла</a:t>
            </a:r>
          </a:p>
          <a:p>
            <a:r>
              <a:rPr lang="ru-RU" sz="1800" dirty="0" smtClean="0"/>
              <a:t>Литература  </a:t>
            </a:r>
            <a:r>
              <a:rPr lang="ru-RU" sz="2400" b="1" dirty="0" smtClean="0"/>
              <a:t>32</a:t>
            </a:r>
            <a:r>
              <a:rPr lang="ru-RU" sz="1800" dirty="0" smtClean="0"/>
              <a:t> балла</a:t>
            </a:r>
          </a:p>
          <a:p>
            <a:r>
              <a:rPr lang="ru-RU" sz="1800" dirty="0" smtClean="0"/>
              <a:t>Иностранные языки </a:t>
            </a:r>
            <a:r>
              <a:rPr lang="ru-RU" sz="2400" b="1" dirty="0" smtClean="0"/>
              <a:t>22</a:t>
            </a:r>
            <a:r>
              <a:rPr lang="ru-RU" sz="1800" dirty="0" smtClean="0"/>
              <a:t> балла</a:t>
            </a:r>
            <a:endParaRPr lang="ru-RU"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53275" y="2209800"/>
            <a:ext cx="7499176" cy="895350"/>
          </a:xfrm>
        </p:spPr>
        <p:txBody>
          <a:bodyPr>
            <a:normAutofit/>
          </a:bodyPr>
          <a:lstStyle/>
          <a:p>
            <a:pPr algn="ctr"/>
            <a:r>
              <a:rPr lang="ru-RU" dirty="0" smtClean="0">
                <a:solidFill>
                  <a:srgbClr val="002060"/>
                </a:solidFill>
              </a:rPr>
              <a:t>Спасибо за внимание!</a:t>
            </a:r>
            <a:endParaRPr lang="ru-RU" dirty="0">
              <a:solidFill>
                <a:srgbClr val="002060"/>
              </a:solidFill>
            </a:endParaRPr>
          </a:p>
        </p:txBody>
      </p:sp>
    </p:spTree>
    <p:extLst>
      <p:ext uri="{BB962C8B-B14F-4D97-AF65-F5344CB8AC3E}">
        <p14:creationId xmlns:p14="http://schemas.microsoft.com/office/powerpoint/2010/main" val="2999354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3357148171"/>
              </p:ext>
            </p:extLst>
          </p:nvPr>
        </p:nvGraphicFramePr>
        <p:xfrm>
          <a:off x="-684584" y="980728"/>
          <a:ext cx="10948989" cy="5500726"/>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3"/>
          <p:cNvSpPr>
            <a:spLocks noGrp="1"/>
          </p:cNvSpPr>
          <p:nvPr>
            <p:ph type="title"/>
          </p:nvPr>
        </p:nvSpPr>
        <p:spPr>
          <a:xfrm>
            <a:off x="1043608" y="260648"/>
            <a:ext cx="7772400" cy="720080"/>
          </a:xfrm>
        </p:spPr>
        <p:txBody>
          <a:bodyPr>
            <a:normAutofit fontScale="90000"/>
          </a:bodyPr>
          <a:lstStyle/>
          <a:p>
            <a:r>
              <a:rPr lang="ru-RU" sz="1800" b="1" cap="all" dirty="0" smtClean="0">
                <a:solidFill>
                  <a:srgbClr val="000099"/>
                </a:solidFill>
                <a:latin typeface="Cambria" pitchFamily="18" charset="0"/>
                <a:cs typeface="Times New Roman" pitchFamily="18" charset="0"/>
              </a:rPr>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Основные Нарушения должностных инструкций </a:t>
            </a:r>
            <a:br>
              <a:rPr lang="ru-RU" sz="1800" b="1" cap="all" dirty="0" smtClean="0">
                <a:solidFill>
                  <a:srgbClr val="000099"/>
                </a:solidFill>
                <a:latin typeface="Cambria" pitchFamily="18" charset="0"/>
                <a:cs typeface="Times New Roman" pitchFamily="18" charset="0"/>
              </a:rPr>
            </a:br>
            <a:r>
              <a:rPr lang="ru-RU" sz="1800" b="1" cap="all" dirty="0" smtClean="0">
                <a:solidFill>
                  <a:srgbClr val="000099"/>
                </a:solidFill>
                <a:latin typeface="Cambria" pitchFamily="18" charset="0"/>
                <a:cs typeface="Times New Roman" pitchFamily="18" charset="0"/>
              </a:rPr>
              <a:t>организаторами в аудитории</a:t>
            </a:r>
            <a:r>
              <a:rPr lang="ru-RU" sz="2400" b="1" cap="all" dirty="0" smtClean="0">
                <a:solidFill>
                  <a:srgbClr val="000099"/>
                </a:solidFill>
                <a:latin typeface="Cambria" pitchFamily="18" charset="0"/>
                <a:cs typeface="Times New Roman" pitchFamily="18" charset="0"/>
              </a:rPr>
              <a:t/>
            </a:r>
            <a:br>
              <a:rPr lang="ru-RU" sz="2400" b="1" cap="all" dirty="0" smtClean="0">
                <a:solidFill>
                  <a:srgbClr val="000099"/>
                </a:solidFill>
                <a:latin typeface="Cambria" pitchFamily="18" charset="0"/>
                <a:cs typeface="Times New Roman" pitchFamily="18" charset="0"/>
              </a:rPr>
            </a:br>
            <a:r>
              <a:rPr lang="ru-RU" sz="2400" b="1" cap="all" dirty="0" smtClean="0">
                <a:solidFill>
                  <a:srgbClr val="000099"/>
                </a:solidFill>
                <a:latin typeface="Cambria" pitchFamily="18" charset="0"/>
                <a:cs typeface="Times New Roman" pitchFamily="18" charset="0"/>
              </a:rPr>
              <a:t/>
            </a:r>
            <a:br>
              <a:rPr lang="ru-RU" sz="2400" b="1" cap="all" dirty="0" smtClean="0">
                <a:solidFill>
                  <a:srgbClr val="000099"/>
                </a:solidFill>
                <a:latin typeface="Cambria" pitchFamily="18" charset="0"/>
                <a:cs typeface="Times New Roman" pitchFamily="18" charset="0"/>
              </a:rPr>
            </a:br>
            <a:r>
              <a:rPr lang="ru-RU" sz="2400" b="1" cap="all" dirty="0" smtClean="0">
                <a:solidFill>
                  <a:srgbClr val="000099"/>
                </a:solidFill>
                <a:latin typeface="Cambria" pitchFamily="18" charset="0"/>
                <a:cs typeface="Times New Roman" pitchFamily="18" charset="0"/>
              </a:rPr>
              <a:t/>
            </a:r>
            <a:br>
              <a:rPr lang="ru-RU" sz="2400" b="1" cap="all" dirty="0" smtClean="0">
                <a:solidFill>
                  <a:srgbClr val="000099"/>
                </a:solidFill>
                <a:latin typeface="Cambria" pitchFamily="18" charset="0"/>
                <a:cs typeface="Times New Roman" pitchFamily="18" charset="0"/>
              </a:rPr>
            </a:br>
            <a:r>
              <a:rPr lang="ru-RU" sz="2400" dirty="0" smtClean="0">
                <a:solidFill>
                  <a:srgbClr val="000099"/>
                </a:solidFill>
                <a:latin typeface="Cambria" pitchFamily="18" charset="0"/>
                <a:cs typeface="Times New Roman" pitchFamily="18" charset="0"/>
              </a:rPr>
              <a:t/>
            </a:r>
            <a:br>
              <a:rPr lang="ru-RU" sz="2400" dirty="0" smtClean="0">
                <a:solidFill>
                  <a:srgbClr val="000099"/>
                </a:solidFill>
                <a:latin typeface="Cambria" pitchFamily="18" charset="0"/>
                <a:cs typeface="Times New Roman" pitchFamily="18" charset="0"/>
              </a:rPr>
            </a:br>
            <a:endParaRPr lang="ru-RU" sz="2400" b="1" dirty="0">
              <a:solidFill>
                <a:srgbClr val="000099"/>
              </a:solidFill>
              <a:latin typeface="Cambria" pitchFamily="18" charset="0"/>
              <a:cs typeface="Times New Roman" pitchFamily="18" charset="0"/>
            </a:endParaRPr>
          </a:p>
        </p:txBody>
      </p:sp>
    </p:spTree>
    <p:extLst>
      <p:ext uri="{BB962C8B-B14F-4D97-AF65-F5344CB8AC3E}">
        <p14:creationId xmlns:p14="http://schemas.microsoft.com/office/powerpoint/2010/main" val="22845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590675"/>
            <a:ext cx="7772400" cy="3162300"/>
          </a:xfrm>
        </p:spPr>
        <p:txBody>
          <a:bodyPr/>
          <a:lstStyle/>
          <a:p>
            <a:pPr algn="ctr"/>
            <a:r>
              <a:rPr lang="ru-RU" sz="3200" dirty="0" smtClean="0">
                <a:solidFill>
                  <a:srgbClr val="002060"/>
                </a:solidFill>
              </a:rPr>
              <a:t>нормативное правовое обеспечение государственной итоговой аттестации по образовательным программам среднего общего образования</a:t>
            </a:r>
            <a:br>
              <a:rPr lang="ru-RU" sz="3200" dirty="0" smtClean="0">
                <a:solidFill>
                  <a:srgbClr val="002060"/>
                </a:solidFill>
              </a:rPr>
            </a:br>
            <a:r>
              <a:rPr lang="ru-RU" sz="3200" dirty="0" smtClean="0">
                <a:solidFill>
                  <a:srgbClr val="C00000"/>
                </a:solidFill>
              </a:rPr>
              <a:t>(изменения)</a:t>
            </a:r>
            <a:endParaRPr lang="ru-RU" sz="3200" dirty="0">
              <a:solidFill>
                <a:srgbClr val="C00000"/>
              </a:solidFill>
            </a:endParaRPr>
          </a:p>
        </p:txBody>
      </p:sp>
      <p:sp>
        <p:nvSpPr>
          <p:cNvPr id="4" name="Подзаголовок 3"/>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19051"/>
            <a:ext cx="7499176" cy="914400"/>
          </a:xfrm>
        </p:spPr>
        <p:txBody>
          <a:bodyPr/>
          <a:lstStyle/>
          <a:p>
            <a:pPr algn="ctr"/>
            <a:r>
              <a:rPr lang="ru-RU" dirty="0" smtClean="0">
                <a:solidFill>
                  <a:srgbClr val="002060"/>
                </a:solidFill>
              </a:rPr>
              <a:t>Основные изменения</a:t>
            </a:r>
            <a:endParaRPr lang="ru-RU" dirty="0">
              <a:solidFill>
                <a:srgbClr val="002060"/>
              </a:solidFill>
            </a:endParaRPr>
          </a:p>
        </p:txBody>
      </p:sp>
      <p:sp>
        <p:nvSpPr>
          <p:cNvPr id="10" name="Подзаголовок 2"/>
          <p:cNvSpPr txBox="1">
            <a:spLocks/>
          </p:cNvSpPr>
          <p:nvPr/>
        </p:nvSpPr>
        <p:spPr bwMode="auto">
          <a:xfrm>
            <a:off x="266700" y="1019175"/>
            <a:ext cx="862965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lang="ru-RU" sz="2000" b="1" dirty="0" smtClean="0">
                <a:solidFill>
                  <a:srgbClr val="002060"/>
                </a:solidFill>
                <a:latin typeface="Calibri" pitchFamily="34" charset="0"/>
              </a:rPr>
              <a:t>Введение итогового сочинения (изложения) как одного из условий допуска к ГИА.</a:t>
            </a: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R="0" lvl="0" indent="342000" defTabSz="914400" rtl="0" eaLnBrk="0" fontAlgn="base" latinLnBrk="0" hangingPunct="0">
              <a:lnSpc>
                <a:spcPct val="100000"/>
              </a:lnSpc>
              <a:spcBef>
                <a:spcPts val="0"/>
              </a:spcBef>
              <a:spcAft>
                <a:spcPct val="0"/>
              </a:spcAft>
              <a:buClrTx/>
              <a:buSzTx/>
              <a:tabLst/>
              <a:defRPr/>
            </a:pPr>
            <a:r>
              <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rPr>
              <a:t>Разделение</a:t>
            </a:r>
            <a:r>
              <a:rPr kumimoji="0" lang="ru-RU" sz="2000" b="1" i="0" u="none" strike="noStrike" kern="1200" cap="none" spc="0" normalizeH="0" noProof="0" dirty="0" smtClean="0">
                <a:ln>
                  <a:noFill/>
                </a:ln>
                <a:solidFill>
                  <a:srgbClr val="002060"/>
                </a:solidFill>
                <a:effectLst/>
                <a:uLnTx/>
                <a:uFillTx/>
                <a:latin typeface="Calibri" pitchFamily="34" charset="0"/>
                <a:ea typeface="+mn-ea"/>
                <a:cs typeface="+mn-cs"/>
              </a:rPr>
              <a:t> ЕГЭ по математике на базовый и профильный уровни.</a:t>
            </a:r>
          </a:p>
          <a:p>
            <a:pPr marR="0" lvl="0" indent="342000" defTabSz="914400" rtl="0" eaLnBrk="0" fontAlgn="base" latinLnBrk="0" hangingPunct="0">
              <a:lnSpc>
                <a:spcPct val="100000"/>
              </a:lnSpc>
              <a:spcBef>
                <a:spcPts val="0"/>
              </a:spcBef>
              <a:spcAft>
                <a:spcPct val="0"/>
              </a:spcAft>
              <a:buClrTx/>
              <a:buSzTx/>
              <a:tabLst/>
              <a:defRPr/>
            </a:pPr>
            <a:endParaRPr lang="ru-RU" sz="2000" b="1" baseline="0"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baseline="0" dirty="0" smtClean="0">
                <a:solidFill>
                  <a:srgbClr val="002060"/>
                </a:solidFill>
                <a:latin typeface="Calibri" pitchFamily="34" charset="0"/>
              </a:rPr>
              <a:t>Введение</a:t>
            </a:r>
            <a:r>
              <a:rPr lang="ru-RU" sz="2000" b="1" dirty="0" smtClean="0">
                <a:solidFill>
                  <a:srgbClr val="002060"/>
                </a:solidFill>
                <a:latin typeface="Calibri" pitchFamily="34" charset="0"/>
              </a:rPr>
              <a:t> раздела «Говорение» в ЕГЭ по иностранным языкам.</a:t>
            </a: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indent="342000" eaLnBrk="0" hangingPunct="0">
              <a:spcBef>
                <a:spcPts val="0"/>
              </a:spcBef>
              <a:defRPr/>
            </a:pPr>
            <a:r>
              <a:rPr lang="ru-RU" sz="2000" b="1" dirty="0" smtClean="0">
                <a:solidFill>
                  <a:srgbClr val="002060"/>
                </a:solidFill>
                <a:latin typeface="Calibri" pitchFamily="34" charset="0"/>
              </a:rPr>
              <a:t>Изменение расписания ГИА (ЕГЭ русскому языку и географии в феврале, нет ЕГЭ в июле).</a:t>
            </a: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R="0" lvl="0" indent="342000" defTabSz="914400" rtl="0" eaLnBrk="0" fontAlgn="base" latinLnBrk="0" hangingPunct="0">
              <a:lnSpc>
                <a:spcPct val="100000"/>
              </a:lnSpc>
              <a:spcBef>
                <a:spcPts val="0"/>
              </a:spcBef>
              <a:spcAft>
                <a:spcPct val="0"/>
              </a:spcAft>
              <a:buClrTx/>
              <a:buSzTx/>
              <a:tabLst/>
              <a:defRPr/>
            </a:pPr>
            <a:r>
              <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rPr>
              <a:t>Сроки подачи заявлений на участие в ГИА (обучающиеся и выпускники прошлых лет для участия в ЕГЭ в феврале – до 1 декабря, обучающиеся для участия в ГИА в другие</a:t>
            </a:r>
            <a:r>
              <a:rPr kumimoji="0" lang="ru-RU" sz="2000" b="1" i="0" u="none" strike="noStrike" kern="1200" cap="none" spc="0" normalizeH="0" noProof="0" dirty="0" smtClean="0">
                <a:ln>
                  <a:noFill/>
                </a:ln>
                <a:solidFill>
                  <a:srgbClr val="002060"/>
                </a:solidFill>
                <a:effectLst/>
                <a:uLnTx/>
                <a:uFillTx/>
                <a:latin typeface="Calibri" pitchFamily="34" charset="0"/>
                <a:ea typeface="+mn-ea"/>
                <a:cs typeface="+mn-cs"/>
              </a:rPr>
              <a:t> сроки – до 1 февраля, выпускники прошлых лет за 2 недели до соответствующих экзаменов). </a:t>
            </a:r>
          </a:p>
          <a:p>
            <a:pPr marR="0" lvl="0" indent="342000" defTabSz="914400" rtl="0" eaLnBrk="0" fontAlgn="base" latinLnBrk="0" hangingPunct="0">
              <a:lnSpc>
                <a:spcPct val="100000"/>
              </a:lnSpc>
              <a:spcBef>
                <a:spcPts val="0"/>
              </a:spcBef>
              <a:spcAft>
                <a:spcPct val="0"/>
              </a:spcAft>
              <a:buClrTx/>
              <a:buSzTx/>
              <a:tabLst/>
              <a:defRPr/>
            </a:pPr>
            <a:endParaRPr lang="ru-RU" sz="2000" b="1" baseline="0" dirty="0" smtClean="0">
              <a:solidFill>
                <a:srgbClr val="002060"/>
              </a:solidFill>
              <a:latin typeface="Calibri" pitchFamily="34" charset="0"/>
            </a:endParaRPr>
          </a:p>
          <a:p>
            <a:pPr marR="0" lvl="0" indent="342000" defTabSz="914400" rtl="0" eaLnBrk="0" fontAlgn="base" latinLnBrk="0" hangingPunct="0">
              <a:lnSpc>
                <a:spcPct val="100000"/>
              </a:lnSpc>
              <a:spcBef>
                <a:spcPts val="0"/>
              </a:spcBef>
              <a:spcAft>
                <a:spcPct val="0"/>
              </a:spcAft>
              <a:buClrTx/>
              <a:buSzTx/>
              <a:tabLst/>
              <a:defRPr/>
            </a:pPr>
            <a:r>
              <a:rPr lang="ru-RU" sz="2000" b="1" baseline="0" dirty="0" smtClean="0">
                <a:solidFill>
                  <a:srgbClr val="002060"/>
                </a:solidFill>
                <a:latin typeface="Calibri" pitchFamily="34" charset="0"/>
              </a:rPr>
              <a:t>Определение места для личных вещей участников</a:t>
            </a:r>
            <a:r>
              <a:rPr lang="ru-RU" sz="2000" b="1" dirty="0" smtClean="0">
                <a:solidFill>
                  <a:srgbClr val="002060"/>
                </a:solidFill>
                <a:latin typeface="Calibri" pitchFamily="34" charset="0"/>
              </a:rPr>
              <a:t> ГИА в здании, где расположен ППЭ (не в аудитории).</a:t>
            </a:r>
          </a:p>
          <a:p>
            <a:pPr marR="0" lvl="0" indent="342000" defTabSz="914400" rtl="0" eaLnBrk="0" fontAlgn="base" latinLnBrk="0" hangingPunct="0">
              <a:lnSpc>
                <a:spcPct val="100000"/>
              </a:lnSpc>
              <a:spcBef>
                <a:spcPts val="0"/>
              </a:spcBef>
              <a:spcAft>
                <a:spcPct val="0"/>
              </a:spcAft>
              <a:buClrTx/>
              <a:buSzTx/>
              <a:tabLst/>
              <a:defRPr/>
            </a:pPr>
            <a:endParaRPr kumimoji="0" lang="ru-RU"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62775" y="95250"/>
            <a:ext cx="7499176" cy="942975"/>
          </a:xfrm>
        </p:spPr>
        <p:txBody>
          <a:bodyPr>
            <a:normAutofit fontScale="90000"/>
          </a:bodyPr>
          <a:lstStyle/>
          <a:p>
            <a:pPr lvl="0" algn="ctr">
              <a:spcBef>
                <a:spcPts val="0"/>
              </a:spcBef>
              <a:defRPr/>
            </a:pPr>
            <a:r>
              <a:rPr lang="ru-RU" kern="1200" cap="none" dirty="0" smtClean="0">
                <a:ln>
                  <a:noFill/>
                </a:ln>
                <a:solidFill>
                  <a:srgbClr val="002060"/>
                </a:solidFill>
                <a:effectLst/>
                <a:latin typeface="Calibri" pitchFamily="34" charset="0"/>
              </a:rPr>
              <a:t>Обеспечение информационной безопасности</a:t>
            </a:r>
          </a:p>
        </p:txBody>
      </p:sp>
      <p:sp>
        <p:nvSpPr>
          <p:cNvPr id="10" name="Подзаголовок 2"/>
          <p:cNvSpPr txBox="1">
            <a:spLocks/>
          </p:cNvSpPr>
          <p:nvPr/>
        </p:nvSpPr>
        <p:spPr bwMode="auto">
          <a:xfrm>
            <a:off x="180975" y="1828800"/>
            <a:ext cx="8772525" cy="2657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000" defTabSz="914400" rtl="0" eaLnBrk="0" fontAlgn="base" latinLnBrk="0" hangingPunct="0">
              <a:lnSpc>
                <a:spcPct val="100000"/>
              </a:lnSpc>
              <a:spcBef>
                <a:spcPts val="0"/>
              </a:spcBef>
              <a:spcAft>
                <a:spcPct val="0"/>
              </a:spcAft>
              <a:buClrTx/>
              <a:buSzTx/>
              <a:tabLst/>
              <a:defRPr/>
            </a:pPr>
            <a:r>
              <a:rPr lang="ru-RU" sz="2800" b="1" dirty="0" smtClean="0">
                <a:solidFill>
                  <a:srgbClr val="002060"/>
                </a:solidFill>
                <a:latin typeface="Calibri" pitchFamily="34" charset="0"/>
              </a:rPr>
              <a:t>В 2015 году планируется оборудовать все ППЭ средствами подавления сигналов мобильной связи.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123</TotalTime>
  <Words>5413</Words>
  <Application>Microsoft Office PowerPoint</Application>
  <PresentationFormat>Экран (4:3)</PresentationFormat>
  <Paragraphs>789</Paragraphs>
  <Slides>51</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Солнцестояние</vt:lpstr>
      <vt:lpstr>Итоги ГИА-11   2014 года.   Изменения процедуры проведения ГИА-11 в 2015 году</vt:lpstr>
      <vt:lpstr>Презентация PowerPoint</vt:lpstr>
      <vt:lpstr>Презентация PowerPoint</vt:lpstr>
      <vt:lpstr>Презентация PowerPoint</vt:lpstr>
      <vt:lpstr>Презентация PowerPoint</vt:lpstr>
      <vt:lpstr>     Основные Нарушения должностных инструкций  организаторами в аудитории    </vt:lpstr>
      <vt:lpstr>нормативное правовое обеспечение государственной итоговой аттестации по образовательным программам среднего общего образования (изменения)</vt:lpstr>
      <vt:lpstr>Основные изменения</vt:lpstr>
      <vt:lpstr>Обеспечение информационной безопасности</vt:lpstr>
      <vt:lpstr>Итоговое сочинение (изложение)</vt:lpstr>
      <vt:lpstr>Итоговое сочинение (изложение)</vt:lpstr>
      <vt:lpstr>Итоговое сочинение (изложение)</vt:lpstr>
      <vt:lpstr>Экзаменационный комплект: 5 тем сочинений (по одной теме от каждого общего тематического направления): </vt:lpstr>
      <vt:lpstr>4. Качество письменной речи 5. Грамотность </vt:lpstr>
      <vt:lpstr>Презентация PowerPoint</vt:lpstr>
      <vt:lpstr>Бланк записи</vt:lpstr>
      <vt:lpstr>Разделение Егэ по математике на базовый и профильный уровни</vt:lpstr>
      <vt:lpstr>Презентация PowerPoint</vt:lpstr>
      <vt:lpstr>Введение раздела «Говорение» в ЕГЭ по иностранным языкам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Изменение расписания ГИА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Планируемые изменения в КИМ 2015</vt:lpstr>
      <vt:lpstr>Презентация PowerPoint</vt:lpstr>
      <vt:lpstr>Презентация PowerPoint</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Изменения по предметам</vt:lpstr>
      <vt:lpstr>Минимальный балл по предметам Распоряжение Рособрнадзора №1701-10 от 04.09.2014</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нормативное правовое обеспечение государственной итоговой аттестации по образовательным программам среднего общего образования (изменения)</dc:title>
  <cp:lastModifiedBy>106</cp:lastModifiedBy>
  <cp:revision>20</cp:revision>
  <dcterms:modified xsi:type="dcterms:W3CDTF">2014-11-19T02:36:07Z</dcterms:modified>
</cp:coreProperties>
</file>