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329" r:id="rId3"/>
    <p:sldId id="330" r:id="rId4"/>
    <p:sldId id="325" r:id="rId5"/>
    <p:sldId id="327" r:id="rId6"/>
    <p:sldId id="332" r:id="rId7"/>
    <p:sldId id="333" r:id="rId8"/>
    <p:sldId id="331" r:id="rId9"/>
    <p:sldId id="326" r:id="rId10"/>
    <p:sldId id="328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6" r:id="rId22"/>
    <p:sldId id="347" r:id="rId23"/>
    <p:sldId id="344" r:id="rId24"/>
    <p:sldId id="345" r:id="rId25"/>
    <p:sldId id="348" r:id="rId26"/>
    <p:sldId id="349" r:id="rId27"/>
    <p:sldId id="350" r:id="rId28"/>
    <p:sldId id="351" r:id="rId29"/>
    <p:sldId id="352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05" r:id="rId54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00"/>
    <a:srgbClr val="FF9900"/>
    <a:srgbClr val="6666FF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606" autoAdjust="0"/>
  </p:normalViewPr>
  <p:slideViewPr>
    <p:cSldViewPr snapToGrid="0">
      <p:cViewPr varScale="1">
        <p:scale>
          <a:sx n="104" d="100"/>
          <a:sy n="104" d="100"/>
        </p:scale>
        <p:origin x="-1824" y="-90"/>
      </p:cViewPr>
      <p:guideLst>
        <p:guide orient="horz" pos="49"/>
        <p:guide pos="1066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53C6B-3583-4CF0-88E6-6488742BFB7D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0F705-2685-4163-951E-D063E2C0927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10000"/>
                </a:schemeClr>
              </a:solidFill>
            </a:rPr>
            <a:t>Возможность обработки форм МАШ 18-02, 13-02</a:t>
          </a:r>
          <a:endParaRPr lang="ru-RU" b="1" dirty="0">
            <a:solidFill>
              <a:schemeClr val="accent1">
                <a:lumMod val="10000"/>
              </a:schemeClr>
            </a:solidFill>
          </a:endParaRPr>
        </a:p>
      </dgm:t>
    </dgm:pt>
    <dgm:pt modelId="{77DCD8D7-03DA-45BE-8356-501EAB3EED61}" type="parTrans" cxnId="{7632AAE7-4DC6-4926-990D-C37E60B8C09D}">
      <dgm:prSet/>
      <dgm:spPr/>
      <dgm:t>
        <a:bodyPr/>
        <a:lstStyle/>
        <a:p>
          <a:endParaRPr lang="ru-RU" b="1"/>
        </a:p>
      </dgm:t>
    </dgm:pt>
    <dgm:pt modelId="{1A5442DB-2CB6-41C3-90D5-ECC08DC56897}" type="sibTrans" cxnId="{7632AAE7-4DC6-4926-990D-C37E60B8C09D}">
      <dgm:prSet/>
      <dgm:spPr/>
      <dgm:t>
        <a:bodyPr/>
        <a:lstStyle/>
        <a:p>
          <a:endParaRPr lang="ru-RU" b="1"/>
        </a:p>
      </dgm:t>
    </dgm:pt>
    <dgm:pt modelId="{6DB40BA3-9869-400E-BD99-1EDAAEC9F2EB}">
      <dgm:prSet phldrT="[Текст]"/>
      <dgm:spPr/>
      <dgm:t>
        <a:bodyPr/>
        <a:lstStyle/>
        <a:p>
          <a:r>
            <a:rPr lang="ru-RU" b="1" dirty="0" smtClean="0"/>
            <a:t>  </a:t>
          </a:r>
          <a:endParaRPr lang="ru-RU" b="1" dirty="0"/>
        </a:p>
      </dgm:t>
    </dgm:pt>
    <dgm:pt modelId="{45747E1C-25D6-4FF6-9035-7FDE334CD1A5}" type="parTrans" cxnId="{1007CAEC-481A-45BE-909A-617ACFE46825}">
      <dgm:prSet/>
      <dgm:spPr/>
      <dgm:t>
        <a:bodyPr/>
        <a:lstStyle/>
        <a:p>
          <a:endParaRPr lang="ru-RU" b="1"/>
        </a:p>
      </dgm:t>
    </dgm:pt>
    <dgm:pt modelId="{BD6D3AED-2DA3-46F5-A726-522E401E51F7}" type="sibTrans" cxnId="{1007CAEC-481A-45BE-909A-617ACFE46825}">
      <dgm:prSet/>
      <dgm:spPr/>
      <dgm:t>
        <a:bodyPr/>
        <a:lstStyle/>
        <a:p>
          <a:endParaRPr lang="ru-RU" b="1"/>
        </a:p>
      </dgm:t>
    </dgm:pt>
    <dgm:pt modelId="{CC93F133-E350-43D3-BA2B-E9708A47894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10000"/>
                </a:schemeClr>
              </a:solidFill>
            </a:rPr>
            <a:t>Внедрение доработок в ПО на основе анкетирования</a:t>
          </a:r>
          <a:endParaRPr lang="ru-RU" b="1" dirty="0">
            <a:solidFill>
              <a:schemeClr val="accent1">
                <a:lumMod val="10000"/>
              </a:schemeClr>
            </a:solidFill>
          </a:endParaRPr>
        </a:p>
      </dgm:t>
    </dgm:pt>
    <dgm:pt modelId="{4947F885-320E-40A0-8039-18000575C988}" type="parTrans" cxnId="{C62EC03E-D460-445E-BBB3-0126B8F4BC96}">
      <dgm:prSet/>
      <dgm:spPr/>
      <dgm:t>
        <a:bodyPr/>
        <a:lstStyle/>
        <a:p>
          <a:endParaRPr lang="ru-RU" b="1"/>
        </a:p>
      </dgm:t>
    </dgm:pt>
    <dgm:pt modelId="{293B51D2-1B99-4BF6-994F-5B473BA19DC4}" type="sibTrans" cxnId="{C62EC03E-D460-445E-BBB3-0126B8F4BC96}">
      <dgm:prSet/>
      <dgm:spPr/>
      <dgm:t>
        <a:bodyPr/>
        <a:lstStyle/>
        <a:p>
          <a:endParaRPr lang="ru-RU" b="1"/>
        </a:p>
      </dgm:t>
    </dgm:pt>
    <dgm:pt modelId="{030FACCB-46AD-41F3-8B09-1F3DE1D83741}">
      <dgm:prSet phldrT="[Текст]"/>
      <dgm:spPr/>
      <dgm:t>
        <a:bodyPr/>
        <a:lstStyle/>
        <a:p>
          <a:r>
            <a:rPr lang="ru-RU" b="1" dirty="0" smtClean="0"/>
            <a:t>  </a:t>
          </a:r>
          <a:endParaRPr lang="ru-RU" b="1" dirty="0"/>
        </a:p>
      </dgm:t>
    </dgm:pt>
    <dgm:pt modelId="{E74A9A3C-8B14-4DEE-9F1B-BA9068B08901}" type="sibTrans" cxnId="{62183873-84FF-4FFF-972B-113AF85F86DD}">
      <dgm:prSet/>
      <dgm:spPr/>
      <dgm:t>
        <a:bodyPr/>
        <a:lstStyle/>
        <a:p>
          <a:endParaRPr lang="ru-RU" b="1"/>
        </a:p>
      </dgm:t>
    </dgm:pt>
    <dgm:pt modelId="{F0D08277-319F-445D-9189-2A0DD97C9AC9}" type="parTrans" cxnId="{62183873-84FF-4FFF-972B-113AF85F86DD}">
      <dgm:prSet/>
      <dgm:spPr/>
      <dgm:t>
        <a:bodyPr/>
        <a:lstStyle/>
        <a:p>
          <a:endParaRPr lang="ru-RU" b="1"/>
        </a:p>
      </dgm:t>
    </dgm:pt>
    <dgm:pt modelId="{25BB535D-3485-49AE-BD4A-50F91BAE627E}" type="pres">
      <dgm:prSet presAssocID="{92853C6B-3583-4CF0-88E6-6488742BFB7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80DEB91-C87C-4082-924D-C77840FC8173}" type="pres">
      <dgm:prSet presAssocID="{030FACCB-46AD-41F3-8B09-1F3DE1D83741}" presName="composite" presStyleCnt="0">
        <dgm:presLayoutVars>
          <dgm:chMax val="1"/>
          <dgm:chPref val="1"/>
        </dgm:presLayoutVars>
      </dgm:prSet>
      <dgm:spPr/>
    </dgm:pt>
    <dgm:pt modelId="{B29D2830-A48B-4D8B-9B79-BBB6EA21FA5B}" type="pres">
      <dgm:prSet presAssocID="{030FACCB-46AD-41F3-8B09-1F3DE1D83741}" presName="Accent" presStyleLbl="trAlignAcc1" presStyleIdx="0" presStyleCnt="2">
        <dgm:presLayoutVars>
          <dgm:chMax val="0"/>
          <dgm:chPref val="0"/>
        </dgm:presLayoutVars>
      </dgm:prSet>
      <dgm:spPr/>
    </dgm:pt>
    <dgm:pt modelId="{54B26DAE-88FC-4644-94FB-C1B8FB8EB93D}" type="pres">
      <dgm:prSet presAssocID="{030FACCB-46AD-41F3-8B09-1F3DE1D83741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DF7ADD-8F99-4270-8541-DE5727FC1CDF}" type="pres">
      <dgm:prSet presAssocID="{030FACCB-46AD-41F3-8B09-1F3DE1D83741}" presName="ChildComposite" presStyleCnt="0"/>
      <dgm:spPr/>
    </dgm:pt>
    <dgm:pt modelId="{F016BB75-3DE5-492D-90AB-44F34C683581}" type="pres">
      <dgm:prSet presAssocID="{030FACCB-46AD-41F3-8B09-1F3DE1D83741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5E4C9-C4B2-4451-9C5D-9177184C0CAA}" type="pres">
      <dgm:prSet presAssocID="{030FACCB-46AD-41F3-8B09-1F3DE1D83741}" presName="Parent" presStyleLbl="revTx" presStyleIdx="0" presStyleCnt="2" custLinFactNeighborX="-1081" custLinFactNeighborY="1818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07B37-260E-4596-B3C1-20081D47881B}" type="pres">
      <dgm:prSet presAssocID="{E74A9A3C-8B14-4DEE-9F1B-BA9068B08901}" presName="sibTrans" presStyleCnt="0"/>
      <dgm:spPr/>
    </dgm:pt>
    <dgm:pt modelId="{FE7111EE-D9DC-4116-9125-5868AF967E1B}" type="pres">
      <dgm:prSet presAssocID="{6DB40BA3-9869-400E-BD99-1EDAAEC9F2EB}" presName="composite" presStyleCnt="0">
        <dgm:presLayoutVars>
          <dgm:chMax val="1"/>
          <dgm:chPref val="1"/>
        </dgm:presLayoutVars>
      </dgm:prSet>
      <dgm:spPr/>
    </dgm:pt>
    <dgm:pt modelId="{38B3247C-55FE-470E-98F7-0C3397A169A7}" type="pres">
      <dgm:prSet presAssocID="{6DB40BA3-9869-400E-BD99-1EDAAEC9F2EB}" presName="Accent" presStyleLbl="trAlignAcc1" presStyleIdx="1" presStyleCnt="2">
        <dgm:presLayoutVars>
          <dgm:chMax val="0"/>
          <dgm:chPref val="0"/>
        </dgm:presLayoutVars>
      </dgm:prSet>
      <dgm:spPr/>
    </dgm:pt>
    <dgm:pt modelId="{E4777393-D050-4F1D-BDF8-5B1B2C0910B5}" type="pres">
      <dgm:prSet presAssocID="{6DB40BA3-9869-400E-BD99-1EDAAEC9F2EB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A03D2D-92E8-4582-B0BF-D0F6C55C0F71}" type="pres">
      <dgm:prSet presAssocID="{6DB40BA3-9869-400E-BD99-1EDAAEC9F2EB}" presName="ChildComposite" presStyleCnt="0"/>
      <dgm:spPr/>
    </dgm:pt>
    <dgm:pt modelId="{754928FE-32B9-4544-833E-60E2A7B72F5E}" type="pres">
      <dgm:prSet presAssocID="{6DB40BA3-9869-400E-BD99-1EDAAEC9F2EB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2A82B-2471-4FDE-93BA-107E65F6D834}" type="pres">
      <dgm:prSet presAssocID="{6DB40BA3-9869-400E-BD99-1EDAAEC9F2EB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8617C-09A2-410D-8EFC-2BF9AFCD2D83}" type="presOf" srcId="{CC93F133-E350-43D3-BA2B-E9708A478949}" destId="{754928FE-32B9-4544-833E-60E2A7B72F5E}" srcOrd="0" destOrd="0" presId="urn:microsoft.com/office/officeart/2008/layout/CaptionedPictures"/>
    <dgm:cxn modelId="{1007CAEC-481A-45BE-909A-617ACFE46825}" srcId="{92853C6B-3583-4CF0-88E6-6488742BFB7D}" destId="{6DB40BA3-9869-400E-BD99-1EDAAEC9F2EB}" srcOrd="1" destOrd="0" parTransId="{45747E1C-25D6-4FF6-9035-7FDE334CD1A5}" sibTransId="{BD6D3AED-2DA3-46F5-A726-522E401E51F7}"/>
    <dgm:cxn modelId="{C62EC03E-D460-445E-BBB3-0126B8F4BC96}" srcId="{6DB40BA3-9869-400E-BD99-1EDAAEC9F2EB}" destId="{CC93F133-E350-43D3-BA2B-E9708A478949}" srcOrd="0" destOrd="0" parTransId="{4947F885-320E-40A0-8039-18000575C988}" sibTransId="{293B51D2-1B99-4BF6-994F-5B473BA19DC4}"/>
    <dgm:cxn modelId="{DD3BF46F-2946-4D84-8297-F6227107C318}" type="presOf" srcId="{92853C6B-3583-4CF0-88E6-6488742BFB7D}" destId="{25BB535D-3485-49AE-BD4A-50F91BAE627E}" srcOrd="0" destOrd="0" presId="urn:microsoft.com/office/officeart/2008/layout/CaptionedPictures"/>
    <dgm:cxn modelId="{FE6EECBD-9ADE-4127-8BD3-68A5DEEECEF7}" type="presOf" srcId="{030FACCB-46AD-41F3-8B09-1F3DE1D83741}" destId="{1F05E4C9-C4B2-4451-9C5D-9177184C0CAA}" srcOrd="0" destOrd="0" presId="urn:microsoft.com/office/officeart/2008/layout/CaptionedPictures"/>
    <dgm:cxn modelId="{7632AAE7-4DC6-4926-990D-C37E60B8C09D}" srcId="{030FACCB-46AD-41F3-8B09-1F3DE1D83741}" destId="{A000F705-2685-4163-951E-D063E2C09279}" srcOrd="0" destOrd="0" parTransId="{77DCD8D7-03DA-45BE-8356-501EAB3EED61}" sibTransId="{1A5442DB-2CB6-41C3-90D5-ECC08DC56897}"/>
    <dgm:cxn modelId="{0A9FD625-43AA-4BA0-9F81-C9AD7BF136B8}" type="presOf" srcId="{A000F705-2685-4163-951E-D063E2C09279}" destId="{F016BB75-3DE5-492D-90AB-44F34C683581}" srcOrd="0" destOrd="0" presId="urn:microsoft.com/office/officeart/2008/layout/CaptionedPictures"/>
    <dgm:cxn modelId="{F11FF247-EC60-4D10-9CA1-63C883649D1D}" type="presOf" srcId="{6DB40BA3-9869-400E-BD99-1EDAAEC9F2EB}" destId="{5A32A82B-2471-4FDE-93BA-107E65F6D834}" srcOrd="0" destOrd="0" presId="urn:microsoft.com/office/officeart/2008/layout/CaptionedPictures"/>
    <dgm:cxn modelId="{62183873-84FF-4FFF-972B-113AF85F86DD}" srcId="{92853C6B-3583-4CF0-88E6-6488742BFB7D}" destId="{030FACCB-46AD-41F3-8B09-1F3DE1D83741}" srcOrd="0" destOrd="0" parTransId="{F0D08277-319F-445D-9189-2A0DD97C9AC9}" sibTransId="{E74A9A3C-8B14-4DEE-9F1B-BA9068B08901}"/>
    <dgm:cxn modelId="{6868C36E-4B90-463F-AA2E-F9FDA2AE70BE}" type="presParOf" srcId="{25BB535D-3485-49AE-BD4A-50F91BAE627E}" destId="{280DEB91-C87C-4082-924D-C77840FC8173}" srcOrd="0" destOrd="0" presId="urn:microsoft.com/office/officeart/2008/layout/CaptionedPictures"/>
    <dgm:cxn modelId="{3E3CF7E2-5A0E-4DD2-A3CF-91388302480A}" type="presParOf" srcId="{280DEB91-C87C-4082-924D-C77840FC8173}" destId="{B29D2830-A48B-4D8B-9B79-BBB6EA21FA5B}" srcOrd="0" destOrd="0" presId="urn:microsoft.com/office/officeart/2008/layout/CaptionedPictures"/>
    <dgm:cxn modelId="{654898BF-6223-4349-A020-EF906B1727C4}" type="presParOf" srcId="{280DEB91-C87C-4082-924D-C77840FC8173}" destId="{54B26DAE-88FC-4644-94FB-C1B8FB8EB93D}" srcOrd="1" destOrd="0" presId="urn:microsoft.com/office/officeart/2008/layout/CaptionedPictures"/>
    <dgm:cxn modelId="{E6139DFD-7F33-4AA1-BDAF-801907E62AA5}" type="presParOf" srcId="{280DEB91-C87C-4082-924D-C77840FC8173}" destId="{0BDF7ADD-8F99-4270-8541-DE5727FC1CDF}" srcOrd="2" destOrd="0" presId="urn:microsoft.com/office/officeart/2008/layout/CaptionedPictures"/>
    <dgm:cxn modelId="{FA2EAB48-525E-4554-9538-A399A24FBA5F}" type="presParOf" srcId="{0BDF7ADD-8F99-4270-8541-DE5727FC1CDF}" destId="{F016BB75-3DE5-492D-90AB-44F34C683581}" srcOrd="0" destOrd="0" presId="urn:microsoft.com/office/officeart/2008/layout/CaptionedPictures"/>
    <dgm:cxn modelId="{44462E77-C3F4-414D-95E2-D08C6ED69585}" type="presParOf" srcId="{0BDF7ADD-8F99-4270-8541-DE5727FC1CDF}" destId="{1F05E4C9-C4B2-4451-9C5D-9177184C0CAA}" srcOrd="1" destOrd="0" presId="urn:microsoft.com/office/officeart/2008/layout/CaptionedPictures"/>
    <dgm:cxn modelId="{BAA99782-5C05-4897-9427-CAA0DD9C4F67}" type="presParOf" srcId="{25BB535D-3485-49AE-BD4A-50F91BAE627E}" destId="{86207B37-260E-4596-B3C1-20081D47881B}" srcOrd="1" destOrd="0" presId="urn:microsoft.com/office/officeart/2008/layout/CaptionedPictures"/>
    <dgm:cxn modelId="{3721A09F-AC30-4A9D-987C-6DE4FDBAD743}" type="presParOf" srcId="{25BB535D-3485-49AE-BD4A-50F91BAE627E}" destId="{FE7111EE-D9DC-4116-9125-5868AF967E1B}" srcOrd="2" destOrd="0" presId="urn:microsoft.com/office/officeart/2008/layout/CaptionedPictures"/>
    <dgm:cxn modelId="{3BD04165-F7EA-498A-8102-A701D1586430}" type="presParOf" srcId="{FE7111EE-D9DC-4116-9125-5868AF967E1B}" destId="{38B3247C-55FE-470E-98F7-0C3397A169A7}" srcOrd="0" destOrd="0" presId="urn:microsoft.com/office/officeart/2008/layout/CaptionedPictures"/>
    <dgm:cxn modelId="{0B5B70A5-1A36-4943-920F-E70BF56AE891}" type="presParOf" srcId="{FE7111EE-D9DC-4116-9125-5868AF967E1B}" destId="{E4777393-D050-4F1D-BDF8-5B1B2C0910B5}" srcOrd="1" destOrd="0" presId="urn:microsoft.com/office/officeart/2008/layout/CaptionedPictures"/>
    <dgm:cxn modelId="{87302909-7916-4838-936E-E62FDEC0D47B}" type="presParOf" srcId="{FE7111EE-D9DC-4116-9125-5868AF967E1B}" destId="{81A03D2D-92E8-4582-B0BF-D0F6C55C0F71}" srcOrd="2" destOrd="0" presId="urn:microsoft.com/office/officeart/2008/layout/CaptionedPictures"/>
    <dgm:cxn modelId="{3959992C-3004-4EC5-BE74-561FCFE63C17}" type="presParOf" srcId="{81A03D2D-92E8-4582-B0BF-D0F6C55C0F71}" destId="{754928FE-32B9-4544-833E-60E2A7B72F5E}" srcOrd="0" destOrd="0" presId="urn:microsoft.com/office/officeart/2008/layout/CaptionedPictures"/>
    <dgm:cxn modelId="{89A23F3E-5022-462B-AF0D-7A56889531F6}" type="presParOf" srcId="{81A03D2D-92E8-4582-B0BF-D0F6C55C0F71}" destId="{5A32A82B-2471-4FDE-93BA-107E65F6D83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292BBC-9540-4013-8C24-9F60E35C71F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794A91D-4248-41BD-8200-66A406D7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A860BA-6874-4957-AA34-FD0479489A0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EC28D8-160E-4E2A-A4FF-181FA11E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84E8B-4051-433E-8ABB-C079C99FE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4F1A8-7933-4B6C-9479-F66B992A9A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27894" y="746073"/>
            <a:ext cx="2332362" cy="372100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5803E0-E499-4055-936E-8A1D52B16BBE}" type="slidenum">
              <a:rPr lang="ru-RU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36E34-B539-4AD4-B647-103FA3557FE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46F0D-B45C-4236-9B15-FE3E3DFC5A2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3810A-CF1E-4BC3-849B-31F938741D51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D5747-1547-4F8B-9E6E-895F05238FCE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71C0DC-A612-450A-9DDA-749FF463442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60922-D497-42C9-B801-0F40E81556A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47A61-CA0F-46F6-BB04-5A51991BDB8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40B78-51AC-4291-865D-4C5D0C4FB37C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Тема.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75320-8F24-4220-9861-FB92C79CE3F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Тема. Вопрос в настоящее время прорабатывается. 4 экзамена они сдают обязательно для прохождения ГИА и получения аттестата. </a:t>
            </a:r>
          </a:p>
          <a:p>
            <a:r>
              <a:rPr lang="ru-RU" dirty="0" smtClean="0"/>
              <a:t>Если они будут сдавать более чем 4 экзамена, то получится не очень хорошая ситуация.</a:t>
            </a:r>
          </a:p>
          <a:p>
            <a:r>
              <a:rPr lang="ru-RU" dirty="0" smtClean="0"/>
              <a:t>Допустим участник ГИА-9 выбрал для сдачи:</a:t>
            </a:r>
          </a:p>
          <a:p>
            <a:r>
              <a:rPr lang="ru-RU" dirty="0" err="1" smtClean="0"/>
              <a:t>Рус.яз</a:t>
            </a:r>
            <a:r>
              <a:rPr lang="ru-RU" dirty="0" smtClean="0"/>
              <a:t>. и математику;</a:t>
            </a:r>
          </a:p>
          <a:p>
            <a:r>
              <a:rPr lang="ru-RU" dirty="0" smtClean="0"/>
              <a:t>Химию и физику и например еще обществознание и историю. Всего 6 предметов. Не понятно какие у него предметы будут для получения аттестата, а какие дополнительные. И как быть если он преодолеет минимальный порог. </a:t>
            </a:r>
          </a:p>
          <a:p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124B17-4486-4FBC-8605-F95D7AC17EE5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84E5-53F9-4206-8040-F7185130A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BA10-10EA-453A-8B5D-D0373DAB7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4C76-6CE6-420B-A86B-4E441A053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466FA1-A7C3-436F-BCF9-AF53C5C38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125140-7154-42A9-8905-CDE5825B1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C5664E-10E5-4801-A068-22C4B3C57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9E9FC3-2DB1-40C7-A4A9-FA0ABDD27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BEDC4E-15B9-4B58-9F41-47E33A45F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812F61-7ACE-4302-8198-0B89EA521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739377-5BAE-422A-AE30-1AFAA2C31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BB706EE-5D76-44B0-BE0C-C0F448B4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87E7-861E-46B4-AA7A-6B1CE6EB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F5BF1D-F9CF-4812-9031-ADB76835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647D13-059D-4D3B-863E-F637C3D8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DFB855-C16A-461E-92D5-FB24A7EE0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9A95E80-C99F-47F1-A255-DC0B322CF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C618-F2C3-4ACF-A2B4-92015986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B152-DDC6-402C-8400-BA005E2DE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E20C-E792-47B8-B3B6-2CD9E9F52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EF9D-F5B2-4C87-8898-57E0082D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FC36-14BD-407E-86D8-FFADD5E17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A949-C116-4EDB-87D4-E9C9404EE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20DB-AD63-45B4-8E85-E152BDD1A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7499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20.11.2015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9BCCC-48AB-426D-873F-13D694DC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7706" t="31" r="53256" b="7436"/>
          <a:stretch>
            <a:fillRect/>
          </a:stretch>
        </p:blipFill>
        <p:spPr bwMode="auto">
          <a:xfrm>
            <a:off x="33338" y="-12700"/>
            <a:ext cx="15113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6200000">
            <a:off x="270669" y="6160294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8424863" y="5764213"/>
            <a:ext cx="71437" cy="1404937"/>
          </a:xfrm>
          <a:prstGeom prst="rect">
            <a:avLst/>
          </a:prstGeom>
          <a:solidFill>
            <a:srgbClr val="FE8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480390" y="6376989"/>
            <a:ext cx="3444537" cy="4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2000" b="1" kern="1400" cap="all" dirty="0">
                <a:ln w="0"/>
                <a:solidFill>
                  <a:prstClr val="white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cs typeface="+mn-cs"/>
              </a:rPr>
              <a:t>21.08.2015, г.КРАСНОЯРСК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05575"/>
            <a:ext cx="1000125" cy="352425"/>
          </a:xfrm>
          <a:prstGeom prst="rect">
            <a:avLst/>
          </a:prstGeom>
          <a:solidFill>
            <a:srgbClr val="FE83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3463" y="6505575"/>
            <a:ext cx="8110537" cy="352425"/>
          </a:xfrm>
          <a:prstGeom prst="rect">
            <a:avLst/>
          </a:prstGeom>
          <a:solidFill>
            <a:srgbClr val="3661A6">
              <a:alpha val="50196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5" y="6484938"/>
            <a:ext cx="5800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265238" y="57150"/>
            <a:ext cx="728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5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433E9-FA7D-4C05-99DB-ACE50CD4D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59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425" y="20638"/>
            <a:ext cx="889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56363"/>
            <a:ext cx="982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" pitchFamily="34" charset="0"/>
                <a:cs typeface="+mn-cs"/>
              </a:rPr>
              <a:t>krao.ru</a:t>
            </a:r>
            <a:endParaRPr lang="ru-RU" sz="2000" dirty="0">
              <a:solidFill>
                <a:prstClr val="white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600" b="1" kern="1400" cap="all" dirty="0">
          <a:ln w="0"/>
          <a:solidFill>
            <a:srgbClr val="FE8304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30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30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30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304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A8D82C6CC1A50B76B578B969B01D43A9F10BE5182C2D5F6A88CB6BA3288B718E44E08EE8C93771AX0yBI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1285875"/>
            <a:ext cx="8218488" cy="3224213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sz="3600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регулирование проведения государственной итоговой аттестации по программам основного общего образования в 2016 году</a:t>
            </a:r>
            <a:endParaRPr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981575"/>
            <a:ext cx="8229600" cy="1419225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Морозов Андрей Александрович, </a:t>
            </a:r>
          </a:p>
          <a:p>
            <a:pPr algn="r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главный специалист отдела общего образования </a:t>
            </a:r>
          </a:p>
          <a:p>
            <a:pPr algn="r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министерства образования Красноярского края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36650" cy="110013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Рисунок 6" descr="МОН_Логотип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150813"/>
            <a:ext cx="3106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6413" y="933450"/>
            <a:ext cx="8229600" cy="5108575"/>
          </a:xfrm>
        </p:spPr>
        <p:txBody>
          <a:bodyPr/>
          <a:lstStyle/>
          <a:p>
            <a:r>
              <a:rPr lang="ru-RU" smtClean="0"/>
              <a:t>Усиление контроля за организацией и проведением ГИА</a:t>
            </a:r>
          </a:p>
          <a:p>
            <a:pPr>
              <a:buFont typeface="Arial" charset="0"/>
              <a:buNone/>
            </a:pPr>
            <a:r>
              <a:rPr lang="ru-RU" sz="2000" smtClean="0"/>
              <a:t>      Муниципальные образования с результатами выше краевых:</a:t>
            </a:r>
          </a:p>
          <a:p>
            <a:pPr>
              <a:buFont typeface="Arial" charset="0"/>
              <a:buNone/>
            </a:pPr>
            <a:r>
              <a:rPr lang="ru-RU" sz="2000" smtClean="0"/>
              <a:t>     -  по обязательным предметам – г. Красноярск, г. Железногорск, </a:t>
            </a:r>
            <a:br>
              <a:rPr lang="ru-RU" sz="2000" smtClean="0"/>
            </a:br>
            <a:r>
              <a:rPr lang="ru-RU" sz="2000" smtClean="0"/>
              <a:t>г. Канск, г. Дивногорск, Абанский район, Новоселовский район;</a:t>
            </a:r>
          </a:p>
          <a:p>
            <a:pPr>
              <a:buFont typeface="Arial" charset="0"/>
              <a:buNone/>
            </a:pPr>
            <a:r>
              <a:rPr lang="ru-RU" sz="2000" smtClean="0"/>
              <a:t>     - по математике – г. Боготол, г. Сосновоборск, ЗАТО п. Солнечный, Балахтинский район, Иланский район, Тюхтетский район;</a:t>
            </a:r>
          </a:p>
          <a:p>
            <a:pPr>
              <a:buFont typeface="Arial" charset="0"/>
              <a:buNone/>
            </a:pPr>
            <a:r>
              <a:rPr lang="ru-RU" sz="2000" smtClean="0"/>
              <a:t>     - по русскому языку – г. Зеленогорск, г. Норильск, Енисейский район, Иланский район, Мотыгинский район.</a:t>
            </a:r>
          </a:p>
          <a:p>
            <a:r>
              <a:rPr lang="ru-RU" smtClean="0"/>
              <a:t>Отработка технологии распечатки КИМ </a:t>
            </a:r>
          </a:p>
          <a:p>
            <a:r>
              <a:rPr lang="ru-RU" smtClean="0"/>
              <a:t>Более тщательная подготовка документов для принятия решений ГЭК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1688" y="385763"/>
            <a:ext cx="3306762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33399"/>
                </a:solidFill>
                <a:latin typeface="Cambria" pitchFamily="18" charset="0"/>
              </a:rPr>
              <a:t>В дополнение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1832"/>
            <a:ext cx="8229600" cy="5367528"/>
          </a:xfrm>
        </p:spPr>
        <p:txBody>
          <a:bodyPr/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мед.кабинете</a:t>
            </a:r>
            <a:r>
              <a:rPr lang="ru-RU" sz="2400" dirty="0" smtClean="0"/>
              <a:t> – ответы по русскому языку в открытом доступе</a:t>
            </a:r>
          </a:p>
          <a:p>
            <a:r>
              <a:rPr lang="ru-RU" sz="2400" dirty="0" smtClean="0"/>
              <a:t>Посторонние лица в ППЭ</a:t>
            </a:r>
          </a:p>
          <a:p>
            <a:r>
              <a:rPr lang="ru-RU" sz="2400" dirty="0" smtClean="0"/>
              <a:t>Нет проверки документов при прохождении в ППЭ</a:t>
            </a:r>
          </a:p>
          <a:p>
            <a:r>
              <a:rPr lang="ru-RU" sz="2400" dirty="0" smtClean="0"/>
              <a:t>Отсутствие члена ГЭК, материалы получены организатором вне аудитории за несколько дней до экзамена</a:t>
            </a:r>
          </a:p>
          <a:p>
            <a:r>
              <a:rPr lang="ru-RU" sz="2400" dirty="0" smtClean="0"/>
              <a:t>Вскрытие и тиражирование пакета до экзамена</a:t>
            </a:r>
          </a:p>
          <a:p>
            <a:r>
              <a:rPr lang="ru-RU" sz="2400" dirty="0" smtClean="0"/>
              <a:t>Не упакованные пакеты вывезены из ППЭ</a:t>
            </a:r>
          </a:p>
          <a:p>
            <a:r>
              <a:rPr lang="ru-RU" sz="2400" dirty="0" smtClean="0"/>
              <a:t>Организаторы – учителя класса, который сдает экзамены</a:t>
            </a:r>
          </a:p>
          <a:p>
            <a:r>
              <a:rPr lang="ru-RU" sz="2400" dirty="0" smtClean="0"/>
              <a:t>Несоответствие аудитории санитарно-гигиеническим нормам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1832"/>
            <a:ext cx="8229600" cy="5367528"/>
          </a:xfrm>
        </p:spPr>
        <p:txBody>
          <a:bodyPr/>
          <a:lstStyle/>
          <a:p>
            <a:r>
              <a:rPr lang="ru-RU" sz="2400" dirty="0" smtClean="0"/>
              <a:t>Допуск в ППЭ обучающихся с личными вещами без проверки в списках распределения</a:t>
            </a:r>
          </a:p>
          <a:p>
            <a:r>
              <a:rPr lang="ru-RU" sz="2400" dirty="0" smtClean="0"/>
              <a:t>Не все аудитории опечатаны</a:t>
            </a:r>
          </a:p>
          <a:p>
            <a:r>
              <a:rPr lang="ru-RU" sz="2400" dirty="0" smtClean="0"/>
              <a:t>Отсутствие документа у обучающихся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Штрафы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1832"/>
            <a:ext cx="8229600" cy="2679192"/>
          </a:xfrm>
        </p:spPr>
        <p:txBody>
          <a:bodyPr/>
          <a:lstStyle/>
          <a:p>
            <a:r>
              <a:rPr lang="ru-RU" sz="2400" dirty="0" smtClean="0"/>
              <a:t>5 протоколов по обучающимся (наличие сотовых телефонов) – по 3000 рублей</a:t>
            </a:r>
          </a:p>
          <a:p>
            <a:r>
              <a:rPr lang="ru-RU" sz="2400" dirty="0" smtClean="0"/>
              <a:t>3 протокола по организаторам (наличие сотовых телефонов) – по 3000 рублей</a:t>
            </a:r>
          </a:p>
          <a:p>
            <a:r>
              <a:rPr lang="ru-RU" sz="2400" dirty="0" smtClean="0"/>
              <a:t>2 протокола по руководителям ППЭ (наличие посторонних лиц, «шпаргалок») – по 20000 рублей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4678" y="3766566"/>
            <a:ext cx="8037258" cy="19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400" cap="all" spc="0" normalizeH="0" baseline="0" noProof="0" dirty="0" smtClean="0">
                <a:ln w="0"/>
                <a:solidFill>
                  <a:srgbClr val="FE83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2016 году все нарушения</a:t>
            </a:r>
            <a:r>
              <a:rPr kumimoji="0" lang="ru-RU" sz="3200" b="1" i="0" u="none" strike="noStrike" kern="1400" cap="all" spc="0" normalizeH="0" noProof="0" dirty="0" smtClean="0">
                <a:ln w="0"/>
                <a:solidFill>
                  <a:srgbClr val="FE83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будут рассматриваться в ГЭК без исключения</a:t>
            </a:r>
            <a:endParaRPr kumimoji="0" lang="ru-RU" sz="3200" b="1" i="0" u="none" strike="noStrike" kern="1400" cap="all" spc="0" normalizeH="0" baseline="0" noProof="0" dirty="0">
              <a:ln w="0"/>
              <a:solidFill>
                <a:srgbClr val="FE83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5040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5123" name="Текст 11"/>
          <p:cNvSpPr>
            <a:spLocks noGrp="1"/>
          </p:cNvSpPr>
          <p:nvPr>
            <p:ph type="body" idx="1"/>
          </p:nvPr>
        </p:nvSpPr>
        <p:spPr>
          <a:xfrm>
            <a:off x="530225" y="1341438"/>
            <a:ext cx="8362950" cy="5256212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ru-RU" sz="3200" b="1" i="1" dirty="0" smtClean="0">
              <a:latin typeface="Arial Narrow" pitchFamily="34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Анализ организации проведения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ГИА 9 в Красноярском крае в 2015 году. Направления развития на 2016 год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i="1" dirty="0" smtClean="0">
                <a:solidFill>
                  <a:srgbClr val="003399"/>
                </a:solidFill>
              </a:rPr>
              <a:t>Начальник отдела  организационно-методического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i="1" dirty="0" smtClean="0">
                <a:solidFill>
                  <a:srgbClr val="003399"/>
                </a:solidFill>
              </a:rPr>
              <a:t> обеспечения ГИА-9 «ЦОКО Давыдова Л.И.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FFC000"/>
                </a:solidFill>
              </a:rPr>
              <a:t>204-03-70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b="1" dirty="0" smtClean="0">
                <a:solidFill>
                  <a:srgbClr val="FFC000"/>
                </a:solidFill>
              </a:rPr>
              <a:t>http://cok.cross-edu.ru/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5040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5123" name="Текст 11"/>
          <p:cNvSpPr>
            <a:spLocks noGrp="1"/>
          </p:cNvSpPr>
          <p:nvPr>
            <p:ph type="body" idx="1"/>
          </p:nvPr>
        </p:nvSpPr>
        <p:spPr>
          <a:xfrm>
            <a:off x="539750" y="3300984"/>
            <a:ext cx="8362950" cy="3296666"/>
          </a:xfrm>
        </p:spPr>
        <p:txBody>
          <a:bodyPr anchor="t">
            <a:normAutofit fontScale="70000" lnSpcReduction="2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В 2015  году  доля  выпускников,  справившихся  с экзаменационной  работой  по математике,  в  муниципалитетах  колеблется  от 80 до100%.  Доля  неудовлетворительных отметок по математике от 0 до 3% в 27 муниципальных образованиях края (41%), от 3 до 10% – в 31 МО (47%), свыше 10% – в 8 МО (12%).</a:t>
            </a:r>
          </a:p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Доля выпускников, справившихся с экзаменационной работой по русскому языку, в муниципалитетах колеблется от 87,00 до 100%. Доля неудовлетворительных отметок по русскому языку от 0 до 2% в 24 муниципальных образованиях края (36%), от 2 до 5% –  в 21 МО (32%), от 5 до 10% – в 18 МО (27%), свыше 10% – в 3 МО (5%).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7584" y="102698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  <a:tr h="33855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24 246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24 236</a:t>
                      </a:r>
                      <a:endParaRPr lang="ru-RU" dirty="0"/>
                    </a:p>
                  </a:txBody>
                  <a:tcPr/>
                </a:tc>
              </a:tr>
              <a:tr h="59247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Доля, получивших </a:t>
                      </a:r>
                      <a:r>
                        <a:rPr lang="en-US" dirty="0" smtClean="0"/>
                        <a:t>max</a:t>
                      </a:r>
                      <a:r>
                        <a:rPr lang="ru-RU" baseline="0" dirty="0" smtClean="0"/>
                        <a:t> количество баллов,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</a:t>
                      </a:r>
                      <a:endParaRPr lang="ru-RU" dirty="0"/>
                    </a:p>
                  </a:txBody>
                  <a:tcPr/>
                </a:tc>
              </a:tr>
              <a:tr h="59247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Доля, не набравших минимальный балл,%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24" name="Прямоугольник 6"/>
          <p:cNvSpPr>
            <a:spLocks noChangeArrowheads="1"/>
          </p:cNvSpPr>
          <p:nvPr/>
        </p:nvSpPr>
        <p:spPr bwMode="auto">
          <a:xfrm>
            <a:off x="1037273" y="216535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Результаты ОГЭ (ОСНОВНОЙ ПЕРИОД)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1032" y="836712"/>
            <a:ext cx="8712968" cy="5040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5123" name="Текст 11"/>
          <p:cNvSpPr>
            <a:spLocks noGrp="1"/>
          </p:cNvSpPr>
          <p:nvPr>
            <p:ph type="body" idx="1"/>
          </p:nvPr>
        </p:nvSpPr>
        <p:spPr>
          <a:xfrm>
            <a:off x="153670" y="5440680"/>
            <a:ext cx="8794750" cy="1417320"/>
          </a:xfrm>
        </p:spPr>
        <p:txBody>
          <a:bodyPr anchor="t">
            <a:normAutofit fontScale="32500" lnSpcReduction="20000"/>
          </a:bodyPr>
          <a:lstStyle/>
          <a:p>
            <a:pPr>
              <a:defRPr/>
            </a:pPr>
            <a:r>
              <a:rPr lang="ru-RU" sz="5500" dirty="0" smtClean="0">
                <a:solidFill>
                  <a:schemeClr val="tx1"/>
                </a:solidFill>
              </a:rPr>
              <a:t>В 2015-16 учебном году в соответствии с письмом Управления оценки качества общего образования  от 18.08.2015г.№ 10-518 учащиеся должны пройти ГИА по 4 предметам: двум обязательным (русский язык, математика) и двум по выбору. Соответственно, </a:t>
            </a:r>
            <a:r>
              <a:rPr lang="ru-RU" sz="5500" dirty="0" smtClean="0">
                <a:solidFill>
                  <a:srgbClr val="00B050"/>
                </a:solidFill>
              </a:rPr>
              <a:t>количество человекоэкзаменов возрастет до </a:t>
            </a:r>
            <a:r>
              <a:rPr lang="ru-RU" sz="5500" b="1" dirty="0" smtClean="0">
                <a:solidFill>
                  <a:srgbClr val="00B050"/>
                </a:solidFill>
              </a:rPr>
              <a:t>104 000</a:t>
            </a:r>
            <a:r>
              <a:rPr lang="ru-RU" sz="5500" dirty="0" smtClean="0">
                <a:solidFill>
                  <a:srgbClr val="00B050"/>
                </a:solidFill>
              </a:rPr>
              <a:t>.</a:t>
            </a:r>
          </a:p>
          <a:p>
            <a:pPr>
              <a:defRPr/>
            </a:pPr>
            <a:endParaRPr lang="ru-RU" sz="3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692150"/>
          <a:ext cx="677407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035"/>
                <a:gridCol w="3387035"/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 человек</a:t>
                      </a:r>
                      <a:endParaRPr lang="ru-RU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24 246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24 236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937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860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637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288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2112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198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  <a:r>
                        <a:rPr lang="ru-RU" sz="1600" baseline="0" dirty="0" smtClean="0"/>
                        <a:t> и ИКТ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728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358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Немецкий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 человекоэкзаменов: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54 705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200" dirty="0">
              <a:solidFill>
                <a:srgbClr val="FFC000"/>
              </a:solidFill>
              <a:effectLst/>
            </a:endParaRPr>
          </a:p>
        </p:txBody>
      </p:sp>
      <p:sp>
        <p:nvSpPr>
          <p:cNvPr id="12291" name="Текст 11"/>
          <p:cNvSpPr>
            <a:spLocks noGrp="1"/>
          </p:cNvSpPr>
          <p:nvPr>
            <p:ph type="body" idx="1"/>
          </p:nvPr>
        </p:nvSpPr>
        <p:spPr>
          <a:xfrm>
            <a:off x="539750" y="960120"/>
            <a:ext cx="8362950" cy="5708968"/>
          </a:xfrm>
        </p:spPr>
        <p:txBody>
          <a:bodyPr anchor="t"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использование переносных металлоискателей и видеонаблюдения в аудиториях при пропуске участников ОГЭ в ППЭ, несмотря на то, что решения об использовании стационарных и переносных металлоискателей и видеонаблюдения МО КК принято не было (Идринский, Ужурский районы);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использование участниками ОГЭ мобильных телефонов во время экзамена –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16 участников (г. Ачинск, г. Железногорск, г. Норильск, г. Шарыпово, Емельяновский, Богучанский, Иланский районы, Железнодорожный и Центральный, Советский, Кировский, Октябрьский районы г. Красноярска);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использование участниками ОГЭ письменных заметок во время экзамена –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 участник (Советский район г.Красноярска);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использование мобильных телефонов организаторами во время экзамена –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3 участника (Кировский и Октябрьский районы г. Красноярска, Шушенский район);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наличие письменных заметок с ответами ко всем вариантам КИМов во время экзамена по русскому языку в медицинском кабинете (Свердловский район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Красноярска);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sz="16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79388" y="155448"/>
            <a:ext cx="896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</a:rPr>
              <a:t>НАРУШЕНИЯ ПРИ ПРОВЕДЕНИИ ГИА-9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 2014-2015 учебном году в Красноярском крае (основной период)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200" dirty="0">
              <a:solidFill>
                <a:srgbClr val="FFC000"/>
              </a:solidFill>
              <a:effectLst/>
            </a:endParaRPr>
          </a:p>
        </p:txBody>
      </p:sp>
      <p:sp>
        <p:nvSpPr>
          <p:cNvPr id="12291" name="Текст 11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362950" cy="55435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воспроизведение аудиофайла с изложением из файлов 2014 года в аудиториях ППЭ при проведении экзамена по русскому языку, на основе которого учащимися было написано изложение (Советский, Ленинский районы  г. Красноярска,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</a:t>
            </a:r>
            <a:r>
              <a:rPr lang="ru-RU" sz="1800" dirty="0" err="1" smtClean="0">
                <a:solidFill>
                  <a:schemeClr val="tx1"/>
                </a:solidFill>
              </a:rPr>
              <a:t>Лесосибирск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воспроизведение аудиофайла с изложением за основной день экзамена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аудиториях ППЭ при проведении экзамена по русскому языку в резервный день, на основе которого учащимися было написано изложение (Нижнеингашский район);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несоблюдение требований инструкции в работе организатора в аудитории: организаторы покидали аудиторию без замены (Емельяновский район);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при  запуске  участников  в  ППЭ  не  организован  поэтапный  вход  в  здание пункта (Железнодорожный и Центральный районы);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информационный стенд о ГИА содержит неполную информацию (Идринский район);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несоблюдение  требований  Порядка  проведения  ГИА-9  организаторами  – опоздание  в  ППЭ,  отсутствие  на  инструктаже  (Октябрьский  район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Красноярска, Емельяновский, Сухобузимский районы);</a:t>
            </a: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sz="16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179388" y="137161"/>
            <a:ext cx="8856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</a:rPr>
              <a:t>НАРУШЕНИЯ ПРИ ПРОВЕДЕНИИ ГИА-9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 2014-2015 учебном году в Красноярском крае (основной период)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5760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200" dirty="0">
              <a:solidFill>
                <a:srgbClr val="FFC000"/>
              </a:solidFill>
              <a:effectLst/>
            </a:endParaRPr>
          </a:p>
        </p:txBody>
      </p:sp>
      <p:sp>
        <p:nvSpPr>
          <p:cNvPr id="12291" name="Текст 11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8362950" cy="4766754"/>
          </a:xfrm>
        </p:spPr>
        <p:txBody>
          <a:bodyPr anchor="ctr"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во время доставки экзаменационных материалов в РЦОИ не была предоставлена форма 13-02 (7.09.15.), 14.09.15. – данная форма была неправильно оформлена (Ирбейский район).</a:t>
            </a: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на экзамене по русскому языку (14.09.15.) руководитель ППЭ двум выпускникам «дописала» текст изложения, посчитав, что в изложении ученик написал недостаточное количество слов.</a:t>
            </a: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были отмечены случаи, когда участников не прошедших ГИА-9 в основной период не проинформировали о сроках дополнительного периода. Вследствие этого, данные участники отсутствовали в основные дни проведения экзаменов и прибыли только в резервные дни. (г. Норильск).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sz="16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179388" y="549275"/>
            <a:ext cx="885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</a:rPr>
              <a:t>НАРУШЕНИЯ ПРИ ПРОВЕДЕНИИ ГИА-9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в 2014-2015 учебном году в Красноярском крае (дополнительный период)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273175" y="361950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54013" y="1114425"/>
            <a:ext cx="7986712" cy="874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Ст. 59 Федерального закона «Об образовании в Российской Федерации»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от 29.12.2012 № 273-ФЗ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(Итоговая аттестация)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982663" y="2257425"/>
            <a:ext cx="7948612" cy="1301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Правила формирования и ведения федеральной информационной системы обеспечения проведения ГИА обучающихся и  приема граждан в ОО для получения СП и ВО и РИС обеспечения проведения ГИА  обучающихся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(утв. Постановлением Правительства Российской Федерации </a:t>
            </a:r>
            <a:br>
              <a:rPr lang="ru-RU" sz="1600" b="1" dirty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от 31.08.2013 № 755) 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357188" y="3781425"/>
            <a:ext cx="7934325" cy="1187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(утв. приказом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Минобрнауки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России №1394 от 25.12.2013)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977900" y="5268913"/>
            <a:ext cx="7943850" cy="925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разработки, использования и хранения КИМ при проведении ГИА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( утв. приказом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Рособрнадзора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от 17.12.2013 № 1274 )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8720" y="250352"/>
            <a:ext cx="8686800" cy="53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Нарушения РИС-9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1261872"/>
            <a:ext cx="8686800" cy="55961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Arial Narrow" pitchFamily="34" charset="0"/>
              </a:rPr>
              <a:t>при  заполнении  РИС  не  была внесена  информация об  участнике ОГЭ,  следовательно, обучающиеся не имели возможности сдать экзамен; 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допуск  участника  ОГЭ  не  в  тот  ППЭ,  в  который  он  был  распределен  при помощи автоматизированной рассадки;</a:t>
            </a:r>
          </a:p>
          <a:p>
            <a:r>
              <a:rPr lang="ru-RU" sz="2800" dirty="0" smtClean="0">
                <a:latin typeface="Arial Narrow" pitchFamily="34" charset="0"/>
              </a:rPr>
              <a:t>метка «назначение на экзамен» была поставлена ученику, который в основной срок сдал экзамены;</a:t>
            </a:r>
          </a:p>
          <a:p>
            <a:r>
              <a:rPr lang="ru-RU" sz="2800" dirty="0" smtClean="0">
                <a:latin typeface="Arial Narrow" pitchFamily="34" charset="0"/>
              </a:rPr>
              <a:t>в бланке ответов № 1 по математике в поле «Замена ошибочных ответов» записи сделаны другим почерком</a:t>
            </a:r>
          </a:p>
          <a:p>
            <a:pPr lvl="0"/>
            <a:endParaRPr lang="ru-RU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24712" y="222920"/>
            <a:ext cx="8686800" cy="53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Нарушения РИС-9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Arial Narrow" pitchFamily="34" charset="0"/>
              </a:rPr>
              <a:t>метка «назначение на экзамен» по невнимательности ответственного была поставлена не тому ученику – участники были с одинаковыми ФИО;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метка о назначении общественных наблюдателей на экзамен по русскому языку (14.09.) в РИС была внесена только после напоминания из ЦОКО.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На возвратных пакетах неверно указан код ППЭ (ЕГЭ)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6384" y="-192024"/>
            <a:ext cx="8712968" cy="8869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  <a:effectLst/>
              </a:rPr>
              <a:t>Справка о планируемых изменениях КИМ</a:t>
            </a:r>
            <a:br>
              <a:rPr lang="ru-RU" sz="2200" dirty="0" smtClean="0">
                <a:solidFill>
                  <a:srgbClr val="FFC000"/>
                </a:solidFill>
                <a:effectLst/>
              </a:rPr>
            </a:br>
            <a:r>
              <a:rPr lang="ru-RU" sz="2200" dirty="0" smtClean="0">
                <a:solidFill>
                  <a:srgbClr val="FFC000"/>
                </a:solidFill>
                <a:effectLst/>
              </a:rPr>
              <a:t>основного государственного экзамена (ОГЭ) в 2016 году</a:t>
            </a:r>
            <a:endParaRPr lang="ru-RU" sz="2200" dirty="0">
              <a:solidFill>
                <a:srgbClr val="FFC000"/>
              </a:solidFill>
              <a:effectLst/>
            </a:endParaRPr>
          </a:p>
        </p:txBody>
      </p:sp>
      <p:sp>
        <p:nvSpPr>
          <p:cNvPr id="12291" name="Текст 11"/>
          <p:cNvSpPr>
            <a:spLocks noGrp="1"/>
          </p:cNvSpPr>
          <p:nvPr>
            <p:ph type="body" idx="1"/>
          </p:nvPr>
        </p:nvSpPr>
        <p:spPr>
          <a:xfrm>
            <a:off x="493649" y="726694"/>
            <a:ext cx="8362950" cy="613130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Русский язык, Биология, Химия, Литература, Информатика и ИКТ </a:t>
            </a:r>
            <a:r>
              <a:rPr lang="ru-RU" sz="1800" b="1" dirty="0" smtClean="0"/>
              <a:t>–</a:t>
            </a:r>
          </a:p>
          <a:p>
            <a:pPr algn="just">
              <a:defRPr/>
            </a:pPr>
            <a:r>
              <a:rPr lang="ru-RU" sz="1800" b="1" i="1" dirty="0" smtClean="0"/>
              <a:t>изменений нет.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История, Обществознание, География </a:t>
            </a:r>
            <a:r>
              <a:rPr lang="ru-RU" sz="1800" b="1" dirty="0" smtClean="0"/>
              <a:t>– </a:t>
            </a:r>
            <a:r>
              <a:rPr lang="ru-RU" sz="1800" b="1" i="1" dirty="0" smtClean="0"/>
              <a:t>содержательных изменений нет.</a:t>
            </a:r>
          </a:p>
          <a:p>
            <a:pPr algn="just">
              <a:defRPr/>
            </a:pPr>
            <a:r>
              <a:rPr lang="ru-RU" sz="1800" dirty="0" smtClean="0"/>
              <a:t>Изменен порядок следования нескольких заданий части 1.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Математика</a:t>
            </a:r>
            <a:r>
              <a:rPr lang="ru-RU" sz="1800" b="1" dirty="0" smtClean="0"/>
              <a:t> - </a:t>
            </a:r>
            <a:r>
              <a:rPr lang="ru-RU" sz="1800" b="1" i="1" dirty="0" smtClean="0"/>
              <a:t>содержательных изменений нет.</a:t>
            </a:r>
          </a:p>
          <a:p>
            <a:pPr algn="just">
              <a:defRPr/>
            </a:pPr>
            <a:r>
              <a:rPr lang="ru-RU" sz="1800" dirty="0" smtClean="0"/>
              <a:t>Скорректирована система оценивания заданий 22, 23, 25, 26 (максимальный балл за выполнение каждого из них – 2). Максимальный первичный балл </a:t>
            </a:r>
            <a:br>
              <a:rPr lang="ru-RU" sz="1800" dirty="0" smtClean="0"/>
            </a:br>
            <a:r>
              <a:rPr lang="ru-RU" sz="1800" dirty="0" smtClean="0"/>
              <a:t>за выполнение всей работы снижен с 38 до 32.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Иностранные языки </a:t>
            </a:r>
            <a:r>
              <a:rPr lang="ru-RU" sz="1800" b="1" dirty="0" smtClean="0"/>
              <a:t>- </a:t>
            </a:r>
            <a:r>
              <a:rPr lang="ru-RU" sz="1800" b="1" i="1" dirty="0" smtClean="0"/>
              <a:t>принципиальные изменения в устной части </a:t>
            </a:r>
            <a:br>
              <a:rPr lang="ru-RU" sz="1800" b="1" i="1" dirty="0" smtClean="0"/>
            </a:br>
            <a:r>
              <a:rPr lang="ru-RU" sz="1800" b="1" i="1" dirty="0" smtClean="0"/>
              <a:t>(в письменной части изменений нет).</a:t>
            </a:r>
          </a:p>
          <a:p>
            <a:pPr algn="just">
              <a:defRPr/>
            </a:pPr>
            <a:r>
              <a:rPr lang="ru-RU" sz="1800" dirty="0" smtClean="0"/>
              <a:t>Устная часть экзамена приведена в соответствие с концепцией и технологией</a:t>
            </a:r>
          </a:p>
          <a:p>
            <a:pPr algn="just">
              <a:defRPr/>
            </a:pPr>
            <a:r>
              <a:rPr lang="ru-RU" sz="1800" dirty="0" smtClean="0"/>
              <a:t>проведения устной части ЕГЭ.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3399"/>
                </a:solidFill>
              </a:rPr>
              <a:t>Физика </a:t>
            </a:r>
            <a:r>
              <a:rPr lang="ru-RU" sz="1800" b="1" dirty="0" smtClean="0"/>
              <a:t>– </a:t>
            </a:r>
            <a:r>
              <a:rPr lang="ru-RU" sz="1800" b="1" i="1" dirty="0" smtClean="0"/>
              <a:t>существенные изменения.</a:t>
            </a:r>
          </a:p>
          <a:p>
            <a:pPr algn="just">
              <a:defRPr/>
            </a:pPr>
            <a:r>
              <a:rPr lang="ru-RU" sz="1800" dirty="0" smtClean="0"/>
              <a:t>Общее количество заданий уменьшено до 26, при этом увеличено до восьми</a:t>
            </a:r>
          </a:p>
          <a:p>
            <a:pPr algn="just">
              <a:defRPr/>
            </a:pPr>
            <a:r>
              <a:rPr lang="ru-RU" sz="1800" dirty="0" smtClean="0"/>
              <a:t>количество заданий с кратким ответом. Максимальный балл за верное выполнение</a:t>
            </a:r>
          </a:p>
          <a:p>
            <a:pPr algn="just">
              <a:defRPr/>
            </a:pPr>
            <a:r>
              <a:rPr lang="ru-RU" sz="1800" dirty="0" smtClean="0"/>
              <a:t>всей работы не изменился и составляет 40 баллов (не изменилось также и</a:t>
            </a:r>
          </a:p>
          <a:p>
            <a:pPr algn="just">
              <a:defRPr/>
            </a:pPr>
            <a:r>
              <a:rPr lang="ru-RU" sz="1800" dirty="0" smtClean="0"/>
              <a:t>распределение баллов за задания разного уровня сложности).</a:t>
            </a:r>
            <a:endParaRPr lang="ru-RU" sz="1800" dirty="0" smtClean="0">
              <a:solidFill>
                <a:srgbClr val="003399"/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2189" y="186612"/>
            <a:ext cx="8712968" cy="10375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399"/>
                </a:solidFill>
                <a:effectLst/>
                <a:latin typeface="Verdana" pitchFamily="34" charset="0"/>
              </a:rPr>
              <a:t>Нововведения в проведении ГИА-9 в 2016 году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0243" name="Текст 11"/>
          <p:cNvSpPr>
            <a:spLocks noGrp="1"/>
          </p:cNvSpPr>
          <p:nvPr>
            <p:ph type="body" idx="1"/>
          </p:nvPr>
        </p:nvSpPr>
        <p:spPr>
          <a:xfrm>
            <a:off x="398671" y="1325881"/>
            <a:ext cx="8362950" cy="4937760"/>
          </a:xfrm>
        </p:spPr>
        <p:txBody>
          <a:bodyPr anchor="t">
            <a:normAutofit fontScale="92500" lnSpcReduction="2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Обязательная сдача 4 предметов.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Автоматизация проведения экспертизы и обработки результатов по  всем предметам.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Автоматизация проведения ГВЭ.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Проведение экзамена по иностранному языку аналогично ЕГЭ.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Печать и сканирование экзаменационных материалов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ППЭ.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Усиление контроля со стороны надзорных органов.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На всех экзаменах бланки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Все комиссии – в Красноярске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Обучающиеся ГВЭ – могут сдавать 2 экзамена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Разница в почерке отслеживается!!!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06424" y="203488"/>
            <a:ext cx="86868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Нововведения в 2016 году</a:t>
            </a:r>
            <a:endParaRPr lang="ru-RU" dirty="0"/>
          </a:p>
        </p:txBody>
      </p:sp>
      <p:pic>
        <p:nvPicPr>
          <p:cNvPr id="10" name="Picture 3" descr="C:\Users\Porandaykina\AppData\Local\Microsoft\Windows\Temporary Internet Files\Content.Outlook\LXGUHQFJ\Математика_3v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840" y="935951"/>
            <a:ext cx="3743994" cy="52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9768" y="5527512"/>
            <a:ext cx="294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Метки об удалении </a:t>
            </a:r>
            <a:br>
              <a:rPr lang="ru-RU" b="1" dirty="0" smtClean="0"/>
            </a:br>
            <a:r>
              <a:rPr lang="ru-RU" b="1" dirty="0" smtClean="0"/>
              <a:t>и не завершении экзамена</a:t>
            </a:r>
            <a:endParaRPr lang="ru-RU" b="1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570864" y="5894408"/>
            <a:ext cx="1944216" cy="216024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600472" y="5976704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>
                <a:solidFill>
                  <a:srgbClr val="000099"/>
                </a:solidFill>
              </a:rPr>
              <a:t>20</a:t>
            </a:r>
            <a:r>
              <a:rPr lang="ru-RU" altLang="ru-RU" b="1">
                <a:solidFill>
                  <a:srgbClr val="000099"/>
                </a:solidFill>
              </a:rPr>
              <a:t>15</a:t>
            </a:r>
            <a:r>
              <a:rPr lang="en-US" altLang="ru-RU" b="1">
                <a:solidFill>
                  <a:srgbClr val="000099"/>
                </a:solidFill>
              </a:rPr>
              <a:t> </a:t>
            </a:r>
            <a:r>
              <a:rPr lang="ru-RU" altLang="ru-RU" b="1">
                <a:solidFill>
                  <a:srgbClr val="000099"/>
                </a:solidFill>
              </a:rPr>
              <a:t>г.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763713" y="4941888"/>
            <a:ext cx="69326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600" b="1">
                <a:solidFill>
                  <a:srgbClr val="000099"/>
                </a:solidFill>
                <a:latin typeface="Verdana" pitchFamily="34" charset="0"/>
              </a:rPr>
              <a:t>Кнауб Василий Теодорович</a:t>
            </a:r>
          </a:p>
          <a:p>
            <a:pPr algn="r">
              <a:spcBef>
                <a:spcPct val="50000"/>
              </a:spcBef>
            </a:pPr>
            <a:r>
              <a:rPr lang="ru-RU" altLang="ru-RU" sz="1600" b="1">
                <a:solidFill>
                  <a:srgbClr val="000099"/>
                </a:solidFill>
                <a:latin typeface="Verdana" pitchFamily="34" charset="0"/>
              </a:rPr>
              <a:t>Руководитель</a:t>
            </a:r>
            <a:r>
              <a:rPr lang="en-US" altLang="ru-RU" sz="1600" b="1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ru-RU" altLang="ru-RU" sz="1600" b="1">
                <a:solidFill>
                  <a:srgbClr val="000099"/>
                </a:solidFill>
                <a:latin typeface="Verdana" pitchFamily="34" charset="0"/>
              </a:rPr>
              <a:t>РЦОИ</a:t>
            </a:r>
          </a:p>
          <a:p>
            <a:pPr algn="r">
              <a:spcBef>
                <a:spcPct val="50000"/>
              </a:spcBef>
            </a:pPr>
            <a:r>
              <a:rPr lang="ru-RU" altLang="ru-RU" sz="200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2060575"/>
            <a:ext cx="87852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cs typeface="+mn-cs"/>
              </a:rPr>
              <a:t>Технологическое обеспечение организации и проведения ГИА-9 в 2016 году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80" y="209208"/>
            <a:ext cx="7818120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Итоги наполнения региональной базы данных в 2015 году</a:t>
            </a:r>
            <a:endParaRPr lang="ru-RU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24888" y="6380163"/>
            <a:ext cx="51435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8CF848-2961-4C20-9063-B945E14C7401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8196" name="AutoShape 4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197" name="AutoShape 6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198" name="AutoShape 8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199" name="AutoShape 10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200" name="AutoShape 12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201" name="AutoShape 14" descr="data:image/jpeg;base64,/9j/4AAQSkZJRgABAQAAAQABAAD/2wCEAAkGBhQSERQUEhQVFBUVFxUXGBcYFBgaFxUYFBgXFBcZFxgXHCgfHxkjGRYWITAgJyoqLi4sFR4xNTAqNyYrLCkBCQoKDgwOFQ8PFikcHBwpLCwpKSksKSwpKiwsKSwsKSk1KSkpKSwtLCwsKSk1KSwsKSkqKSkpKSksKSkpLCwpLP/AABEIAKQAeAMBIgACEQEDEQH/xAAcAAACAwEBAQEAAAAAAAAAAAAABgQFBwIDCAH/xABFEAABAgMFBQUEBgcHBQAAAAABAgMABBEFBhIhMRMiQVFhBzJxgZEUQlKhI3KCscHhM1NikqLR8BUkJUOywvEWNXOTs//EABYBAQEBAAAAAAAAAAAAAAAAAAABAv/EABsRAQEBAQEBAQEAAAAAAAAAAAABESExcUFh/9oADAMBAAIRAxEAPwDcYIIIAggggCCCFS9turChLME41UxEagK7qU/tHPPgATAWFq3tYYJTUrWNUozI8ToPOKv/AK0eOaJRZSdDmfmkER7WPYDbIG6FualRFQD+yD/qOcXOFcXiKWVv83Wjza2+Z7wHjTMecMstNJcSFIUFJOhBqDFTPyKXRR1AVyOik/VUMxCqlxyznwUkrZWakfEB3shkHUjPLJQh6NFgjzYeC0pUk1SoAg8wcxHpEUQQQQBBBBAEEEEAQQQQAYQbtIL0086czVRHTGopHohFPM84fFnKEi5p2c08yrXep1wKKh/AsGLENjjeEAA0rXMa5CuUJk/aLqWipLiwqqs8R4EjjDtM94eCvuhBtQfQfaX/AKjFiV1c2233FPbR1SwhLJAVQjfWtKq+QHpDBe2z6y7hHujGnoUZ/dUeZhRuLrNfUlv/AKOQ8XvmQiUc5rGzSOal7o/E+RhVjwuHM4pXD+rWpI+qaLT6BVPKGOFm4TOGXJ4LWpQ+qKISfMJr5wzRKQQQQRFEEEEAQQQQBBBBAcrGUJt4rLWlwTDFdoimIDUhNaKA4kAkEcQSIdIiTbPHSAo2LwNzTRzAXQgoJ1yzw8/DUcRCmJRJnG26bhSSU1ND84YbVs6WWSs1Q5rVHvEfEND4xVSEqVzaXCUowpIoVa8cjSnrG4xU+yWWWMThCUYVKGLOtMqAcz0iHOzLlovAJBSy3lX4a5EnhtCMgPdBPEwLnmaqafBwYsVUnI8hu505ww2ROS66IZW2ANEJIB/dOZhVi3s2XCEBIFAAAByAyETI5SKR1GGhBBBAEEEEAQt27etDT3s+LApSf0h7qVE5JJ4VHHQVFaQyGEu89iB1SieOdeKeh6dfWLEq7sy2s8DuShxP4/1/OLgqpnGY2QXUky7ik7o+jUo76ae6OaeQOnA0yF7P2+oNEOChTRNB7519AKesXE1Ntm9wRUN0y1Wrujw5+P3wsTt+k4dSsjVazhQPX8oz+897Ctwob+kXWlBmlJ5Zd5X9dIhyF03pjfmFkJ6nIeHD0B0i8/E6aZvtIYB3nMXRtBI9T/OIw7VZYay7yvHZfioxYWXc1lsbkuFn4nBkcj8VeIpw5wxsSLiM0hCAK5JTn7wyP7noYdXhYY7ULNXk7LOo64EED/1rr8onMf2bNkezTIQs6IUaGv1HKE+AMXb0s4rJxphwclISr4a0xJy970HOFq1rlybo35dUso+80d3PiUmqeIFMsz5w6cMklac5JmilbZscyTQeJ3k/MQzXZvnLzwIaVhcT3m1d4dR8Seo86RkOOfs0VSv22UHU4kAeqkU+0kRY2Q5LzDgm5NRbcBBWjQg9UjQ9RkYmaeNrgiFZM4XG0qOtM+R6xNjLQggggCIM3JVzETo833MKawC3aV3mFt7R4FJRTCUGisvd8+UZVfe8jj7/ALLL5rO6sg9wfAk8KDvK/Ojx2m3o9lljhO+ThQObih3j0Smp8YULmXeLLQcUKzD+9nqhBzqep7x0rkKjMxpP67u5c9DNEgBbhG8ojJP5dONKHo7yNjhOZ3lczw10HAZnyoOESLMs4IAA8SeJPM/LyAhUtrtel5dxTbTLry0EpUSQ2jEkkEVUCrUfDF8T08IlI9RLiMzlu3RGIbSTWlPEpmErV5JU2kfMRo1g22zOMh6XXjQTQ5UUlQ1SoHRQqPWGrj2MuI8XJSIN7b5S9noBeJUtdcDSKFa6anM0Cep+cIye3ROLOSUE11EwCqnRJaAr0xecNMN8zY+E4mt08vdNABSnDQCM/t+7qmlmakhs3UZusgZEakhPFJ4p9KGNMsK8DE8ztWFVFaKSRRbatcKxzpx0PCPC1bOJ3k5LTp1HwnpBFf2eX1S8jklWRSTm05y+qef5xoku+FCvkehjAbQT7BNomkDDLvnC6ngg6ny98dMUa7YVobyQTUKoPP3T/XOFmk4ZoIIIw0IgWi7mByqT/XrE+KeeVVxXkIsSsivOPb7aaljm2wKr9Nq78sCIdLLTtFqdyoSQnkEjLLMjgMxy0hHuQvaTNpzR1JWkHj9K6Uj+FFI0eyWaJSOgr46nWLCrNlughbd7LJJ2ZemHkLdU6vGUFRDaSQK0CKE1NTmeMNKBCn2n3YmJ2XZRKgFSHSpVXAjdKCnU658ItIR+1u6clJhkywDTqlEKZCyqqKVC6KJKc8utekWvYCyv++H/ACjsR02gxE+iCPWM8vBc6akSkzTJSlRyWFBSFnUjGk6050PpGxdlt7WJmVcl2WUyzjKFEtoJKVhQI2iSreJxa4qnTMxhpj167YXPT7rmpcc2bQPuoCtm2nw4nqSeMapeTsllW7OcDLdJhlorDuI4nFNjEoLFaUVQ5AZZU0jIbtU9slsWm3ZrX/yCsfUNsAbF6umzdr4YFVgV8/dk1slm0W0V3JkFpQ5kgqbPiFD0UrnG6Pt1EfONxx/iElT9ezT1EfSjgjUSkS9Vih1DrX65JKNMnk7yadSR1ri8a+PZ3apekUEnfZOzP2KFB/dKfSGK3EEJxCtUqByrpx0I4Qn3GTs520mB3cQcSOQUVfgpseUVn8bLLPYkJV8QB9YIh2A5VhPSo9DBGGljFJM99UXRimmk75ixKx7sxp7LO1rTaS1aAni+dACflGnWcsEZaaaEadCBGZ3Jb2cxacqdaqUkHOuydJGX1Vxo9kvVQk1rUCNQvq6aGcJEn20yWNaHkutYVrSFYdohYSopChgzFaVoR5mHREIFq9i8iTiQ+5LAnulSFI55bTe/iiUio7Tu02Vm5X2aVCnMS0KU4pBSlIQa0TizKjzpSlYi9gtnLVPOvAHZtsqQo8Cp1SClPogn0i+luw+TbKTMTbiknh9G0FdKmp9DGj2JZ0vLNhiWShCUZ4EkEjFxVnUk8zrGVfNt8rEXIWg83SmFzatE8UKVjbV1poeqSI0y8nbFLO2csNFXtLzZbLZSRs1LGFairQgVNKa5acHG9l2pK0WwJhSapJSh1DiQtCj7oVmDX4TXTSEodhUslwBc46QdEYWkrVTWhNa+SYKUOyCwi9aCXafRywLhPDGQUtJ8anF4IMbquI1jWEzJshmXQEIGetSonVSlHMq6xIcMajNqjtthKkkqBOWlVU1rWg4+RhNu1/3ue5bBNfH+70+VYbreXVGHipSUjzPXwhQuOdpO2k+O7iS0k8wCr/als+cVGqXb/Q+avvj9juwUUZT6+pgjN9WLKKybRvxZxDn28qxFYxekf2fbTcwcm3xRZ8g258ihf/EOdlLwKW38JqDzSrQ1z9a5x12l3W9skyUD6RFFJ+sKgeRBKfMcoSrm3hLzSUKymJfdodVIGVKHiO6RloMxqNRK1RlyohB7YJIzH9ny4pV19YHmgJ/GGuzrQC0hSTl93Qx+2hYLcw/LPrUvFKrK0AEYSo071RU6cCItSMZvJbK5+TYWa4ZCUa2tRntnHgznX9htJ+1DFOXiXLT9qbHOYmm5FhgDUuOtIBV9kGviU84cj2byns8zLp2iUTS0uOEKGIFCsYSmqSAmtcqHWJMjcOWbnRO1cW6EpAC1JKElLaWQoAJBxYU8/eJ5UzjWseVKlmSUgDGpq1UJA+NSGyKV6kUr1h0mLZmpi2rMM3JmUKS6EAuBeMEEkggZUy9YY3uzSWUlSSt7emvazvI/Scu53OmvWLW2LutTEyxMLUsLYDgSEqASdqCDXKtc8qEQw1cLMRX3KCKu7d325CXDDSlrSFKXVwgqqule6AKZcuJ5xxato4RROa1ZJH46jrx4dDGmVFeu2Qyhx2v6JBw9XV5Ip4a8RumPHs6sgtSLYI33lbRX26Ya/YCT5wszv+ITjcq3vMMqxuqGjiyaHMDOvdB5YjGt2dI0UB8P39OkBfSTdEgdII9kJoIIw06jh1FRHcEBWtqwkoV3VV8M+HgYx7tDui5LTHtkrWtaqA48zTiaajiOtY2mclsQijtCXxJKVCvTnFiM0u3fFLu8DhX76DorqP5+AOWYeZC10r40PI6+XMZH0jN70XHIWXZYlK61IHPy49R6cYppK9LsuQmYQSOfyND66Eaxr6z8boiaj1D4jObLvo2sbj6Qc91wgfEdVU4keQhhannVjcSlVeKFVoKmhA8KecVTKXxHkuaikmZlxNStTLScs3HEp+GveVyxDyELFr31lGh9JMl9Q9xgZVFNVmidU114nrEDVN2zU4W99XTujqTy09fMIFvXhW84ZWTVtHl1Dro7qE+8EngnSqumQ0A5cM7PpoEiQkzqVVxuDpWil1HIJTkOESbqywU6WJJopaQRtXld9wjis6AckDnwhph27PrpNyTGI7yzxpmpRyKunIDgOphwkGOJiHZ8nkBwEXKEUEZadQQQRAQQQQBESak66RLggFefshKjmKHmNfPnFfOXdacTRxtKzzpQnx5+dYdHGQYhPWdyi6mMrtHsylCckqR9Ukfl8oqHezGWH+dMDybP3pEbE5JHlWI6rNHFCf3R/KGw6yZFxbPR3va3ehW0geqE1i0s2yggj2KRbbPB1SS4sdQ47kD1ArGjt2aBohI8EgfcIlNyBMNOlGRuutSscy4VqPAGvqr8BDRZlkJQkJQkISOAFB/z1ixZkQIlBNIaY5aaAEdwQRFEEEEAQQQQBBBBAEEEEB+UgwiCCAMMfs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0" y="1700808"/>
            <a:ext cx="889248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66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МУО - предоставили данные</a:t>
            </a:r>
          </a:p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24 977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– количество участников</a:t>
            </a:r>
          </a:p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более 55 </a:t>
            </a:r>
            <a:r>
              <a:rPr lang="ru-RU" sz="3600" u="sng" dirty="0" err="1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тыс</a:t>
            </a:r>
            <a:r>
              <a:rPr lang="ru-RU" sz="36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–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человеко-экзаменов</a:t>
            </a:r>
            <a:endParaRPr lang="ru-RU" sz="2800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381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– количество ППЭ</a:t>
            </a:r>
          </a:p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945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– количество школ</a:t>
            </a:r>
          </a:p>
          <a:p>
            <a:pPr marL="88900" lvl="3" indent="-476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u="sng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518</a:t>
            </a:r>
            <a:r>
              <a:rPr lang="ru-RU" sz="28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– количество экспертов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8063" y="6381750"/>
            <a:ext cx="511175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63008-9A53-4FB1-93C8-29B02DD98A75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304100" y="282385"/>
            <a:ext cx="756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Наличие некорректных данных: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95288" y="1335025"/>
            <a:ext cx="8699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ru-RU" b="1" dirty="0"/>
              <a:t>Ответственный за проведение ГИА указан неверно;</a:t>
            </a:r>
            <a:br>
              <a:rPr lang="ru-RU" altLang="ru-RU" b="1" dirty="0"/>
            </a:br>
            <a:endParaRPr lang="ru-RU" altLang="ru-RU" b="1" dirty="0"/>
          </a:p>
          <a:p>
            <a:pPr>
              <a:buFontTx/>
              <a:buChar char="-"/>
            </a:pPr>
            <a:r>
              <a:rPr lang="ru-RU" altLang="ru-RU" b="1" dirty="0"/>
              <a:t> Указаны неверно телефоны и </a:t>
            </a:r>
            <a:r>
              <a:rPr lang="en-US" altLang="ru-RU" b="1" dirty="0"/>
              <a:t>e-mail </a:t>
            </a:r>
            <a:r>
              <a:rPr lang="ru-RU" altLang="ru-RU" b="1" dirty="0"/>
              <a:t>ответственного за проведение ГИА;</a:t>
            </a:r>
            <a:br>
              <a:rPr lang="ru-RU" altLang="ru-RU" b="1" dirty="0"/>
            </a:br>
            <a:endParaRPr lang="ru-RU" altLang="ru-RU" b="1" dirty="0"/>
          </a:p>
          <a:p>
            <a:pPr>
              <a:buFontTx/>
              <a:buChar char="-"/>
            </a:pPr>
            <a:r>
              <a:rPr lang="ru-RU" altLang="ru-RU" b="1" dirty="0"/>
              <a:t> Есть ошибки в персональных данных участников (</a:t>
            </a:r>
            <a:r>
              <a:rPr lang="ru-RU" altLang="ru-RU" b="1" dirty="0" err="1"/>
              <a:t>е-ё</a:t>
            </a:r>
            <a:r>
              <a:rPr lang="ru-RU" altLang="ru-RU" b="1" dirty="0"/>
              <a:t>, серия и номер</a:t>
            </a:r>
            <a:br>
              <a:rPr lang="ru-RU" altLang="ru-RU" b="1" dirty="0"/>
            </a:br>
            <a:r>
              <a:rPr lang="ru-RU" altLang="ru-RU" b="1" dirty="0"/>
              <a:t>   паспорта, пол, форма ГИА, выбор экзаменов и т.д.);</a:t>
            </a:r>
            <a:br>
              <a:rPr lang="ru-RU" altLang="ru-RU" b="1" dirty="0"/>
            </a:br>
            <a:endParaRPr lang="ru-RU" altLang="ru-RU" b="1" dirty="0"/>
          </a:p>
          <a:p>
            <a:pPr>
              <a:buFontTx/>
              <a:buChar char="-"/>
            </a:pPr>
            <a:r>
              <a:rPr lang="ru-RU" altLang="ru-RU" b="1" dirty="0"/>
              <a:t> В сведениях о ППЭ не указываются сведения о возможном </a:t>
            </a:r>
            <a:br>
              <a:rPr lang="ru-RU" altLang="ru-RU" b="1" dirty="0"/>
            </a:br>
            <a:r>
              <a:rPr lang="ru-RU" altLang="ru-RU" b="1" dirty="0"/>
              <a:t>  проведении ГИА в той или иной форме, тип ППЭ, аудитории, </a:t>
            </a:r>
            <a:br>
              <a:rPr lang="ru-RU" altLang="ru-RU" b="1" dirty="0"/>
            </a:br>
            <a:r>
              <a:rPr lang="ru-RU" altLang="ru-RU" b="1" dirty="0"/>
              <a:t>   адрес электронной почты;</a:t>
            </a:r>
            <a:br>
              <a:rPr lang="ru-RU" altLang="ru-RU" b="1" dirty="0"/>
            </a:br>
            <a:endParaRPr lang="ru-RU" altLang="ru-RU" b="1" dirty="0"/>
          </a:p>
          <a:p>
            <a:pPr>
              <a:buFontTx/>
              <a:buChar char="-"/>
            </a:pPr>
            <a:r>
              <a:rPr lang="ru-RU" altLang="ru-RU" b="1" dirty="0"/>
              <a:t> В сведениях о работниках ППЭ не заполняются поля место </a:t>
            </a:r>
            <a:br>
              <a:rPr lang="ru-RU" altLang="ru-RU" b="1" dirty="0"/>
            </a:br>
            <a:r>
              <a:rPr lang="en-US" altLang="ru-RU" b="1" dirty="0"/>
              <a:t>   </a:t>
            </a:r>
            <a:r>
              <a:rPr lang="ru-RU" altLang="ru-RU" b="1" dirty="0"/>
              <a:t>работы, квалификация, должность, стаж, специализация у учителей;</a:t>
            </a:r>
            <a:br>
              <a:rPr lang="ru-RU" altLang="ru-RU" b="1" dirty="0"/>
            </a:br>
            <a:endParaRPr lang="ru-RU" altLang="ru-RU" b="1" dirty="0"/>
          </a:p>
          <a:p>
            <a:pPr>
              <a:buFontTx/>
              <a:buChar char="-"/>
            </a:pPr>
            <a:r>
              <a:rPr lang="ru-RU" altLang="ru-RU" b="1" dirty="0"/>
              <a:t> При планировании ППЭ назначается на все экзамены </a:t>
            </a:r>
            <a:br>
              <a:rPr lang="ru-RU" altLang="ru-RU" b="1" dirty="0"/>
            </a:br>
            <a:r>
              <a:rPr lang="ru-RU" altLang="ru-RU" b="1" dirty="0"/>
              <a:t>  и даты периода.</a:t>
            </a:r>
          </a:p>
          <a:p>
            <a:pPr>
              <a:buFontTx/>
              <a:buChar char="-"/>
            </a:pPr>
            <a:endParaRPr lang="ru-RU" altLang="ru-RU" b="1" dirty="0"/>
          </a:p>
          <a:p>
            <a:pPr>
              <a:buFontTx/>
              <a:buChar char="-"/>
            </a:pP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94" y="0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84950" y="1316736"/>
            <a:ext cx="8183562" cy="3858514"/>
          </a:xfrm>
        </p:spPr>
        <p:txBody>
          <a:bodyPr/>
          <a:lstStyle/>
          <a:p>
            <a:r>
              <a:rPr lang="ru-RU" altLang="ru-RU" dirty="0" smtClean="0"/>
              <a:t>Станция записи ответов – до 4 человек на 1 компьютере</a:t>
            </a:r>
          </a:p>
          <a:p>
            <a:r>
              <a:rPr lang="ru-RU" altLang="ru-RU" dirty="0" smtClean="0"/>
              <a:t>Наушники</a:t>
            </a:r>
          </a:p>
          <a:p>
            <a:r>
              <a:rPr lang="ru-RU" altLang="ru-RU" dirty="0" err="1" smtClean="0"/>
              <a:t>Флэшки</a:t>
            </a:r>
            <a:endParaRPr lang="ru-RU" altLang="ru-RU" dirty="0" smtClean="0"/>
          </a:p>
          <a:p>
            <a:r>
              <a:rPr lang="ru-RU" altLang="ru-RU" dirty="0" smtClean="0"/>
              <a:t>Подготовка ППЭ за день до экзамена</a:t>
            </a:r>
          </a:p>
          <a:p>
            <a:r>
              <a:rPr lang="ru-RU" altLang="ru-RU" dirty="0" smtClean="0"/>
              <a:t>Запасные компьютеры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2025F-1D09-40B3-982B-F2B40BAF31E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3775" y="6373813"/>
            <a:ext cx="514350" cy="48418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368597-88A1-4614-8B99-217FFEBF4C7A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69584" y="908720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Усовершенствование ПО</a:t>
            </a:r>
            <a:endParaRPr lang="ru-RU" sz="36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8226" y="1556792"/>
          <a:ext cx="77123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331788" y="4248150"/>
            <a:ext cx="7891462" cy="1473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Проект приказа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Минорнауки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«Об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ГВЭ в 2016 году» </a:t>
            </a:r>
          </a:p>
        </p:txBody>
      </p:sp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379413" y="1336675"/>
            <a:ext cx="7878762" cy="869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аккредитации граждан в качестве общественных наблюдателей при проведении ГИА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(утв. Приказом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Минобрнауки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России от 28.06.2013 № 491) 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1273175" y="361950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89000" y="2619375"/>
            <a:ext cx="7891463" cy="1260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Проект приказа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Минобрнауки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  <a:cs typeface="Times New Roman" pitchFamily="18" charset="0"/>
              </a:rPr>
              <a:t>«Об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проведении основного государственного экзамена в 2016 году»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16013" y="1628775"/>
            <a:ext cx="7632700" cy="47085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Мониторинг всех данных РИС (сроки, исправления, </a:t>
            </a:r>
            <a:r>
              <a:rPr lang="ru-RU" sz="2400" b="1" dirty="0" err="1">
                <a:solidFill>
                  <a:srgbClr val="FF0000"/>
                </a:solidFill>
                <a:latin typeface="Cambria" pitchFamily="18" charset="0"/>
              </a:rPr>
              <a:t>перерассадки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 и т.д.)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Мониторинг КИМ в сети Интернет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Отслеживание и перепроверка ППЭ с высоким средним баллом по предмету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Перепроверка работ </a:t>
            </a:r>
            <a:r>
              <a:rPr lang="ru-RU" sz="2400" b="1" dirty="0" err="1">
                <a:solidFill>
                  <a:srgbClr val="FF0000"/>
                </a:solidFill>
                <a:latin typeface="Cambria" pitchFamily="18" charset="0"/>
              </a:rPr>
              <a:t>высокобальников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 и с высоким «скачком» на пересдаче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Выявление работ с разным почерком и совпадением почерка в разных работах 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Увеличение числа наблюдателей и проверяющих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2852738"/>
            <a:ext cx="717550" cy="16319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solidFill>
                  <a:srgbClr val="FF000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900113" y="387350"/>
            <a:ext cx="7626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2E3192"/>
                </a:solidFill>
                <a:latin typeface="Cambria" pitchFamily="18" charset="0"/>
              </a:rPr>
              <a:t>Ужесточение контроля на всех уровнях проведения ГИА и обработки бланков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6A714-8FD1-4B53-83B6-43CA739F53E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88913"/>
          <a:ext cx="3816350" cy="5762636"/>
        </p:xfrm>
        <a:graphic>
          <a:graphicData uri="http://schemas.openxmlformats.org/drawingml/2006/table">
            <a:tbl>
              <a:tblPr/>
              <a:tblGrid>
                <a:gridCol w="2612732"/>
                <a:gridCol w="1203618"/>
              </a:tblGrid>
              <a:tr h="1314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МУО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Математика, первичный бал, 27.05.2015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Железнодорожный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Свердловский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Боготол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Железногорск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Октябрьский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Центральный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Иланский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Абанский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Советский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ЗАТО Солнечный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Тюхтетский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19700" y="333375"/>
          <a:ext cx="3340100" cy="5545136"/>
        </p:xfrm>
        <a:graphic>
          <a:graphicData uri="http://schemas.openxmlformats.org/drawingml/2006/table">
            <a:tbl>
              <a:tblPr/>
              <a:tblGrid>
                <a:gridCol w="2260600"/>
                <a:gridCol w="1079500"/>
              </a:tblGrid>
              <a:tr h="1015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МУО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Русский, первичный бал, 03.06.2015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Железнодорожный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Железногорск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Октябрьский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Центральный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Свердловский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Иланский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Абанский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Советский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Дивногорск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Зеленогорск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Канск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Мотыгинский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53075" y="6169025"/>
          <a:ext cx="2979738" cy="284163"/>
        </p:xfrm>
        <a:graphic>
          <a:graphicData uri="http://schemas.openxmlformats.org/drawingml/2006/table">
            <a:tbl>
              <a:tblPr/>
              <a:tblGrid>
                <a:gridCol w="2016705"/>
                <a:gridCol w="963033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краю</a:t>
                      </a:r>
                    </a:p>
                  </a:txBody>
                  <a:tcPr marL="9524" marR="9524" marT="9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4" marR="9524" marT="9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79613" y="6165850"/>
          <a:ext cx="2160587" cy="287338"/>
        </p:xfrm>
        <a:graphic>
          <a:graphicData uri="http://schemas.openxmlformats.org/drawingml/2006/table">
            <a:tbl>
              <a:tblPr/>
              <a:tblGrid>
                <a:gridCol w="981432"/>
                <a:gridCol w="1179155"/>
              </a:tblGrid>
              <a:tr h="287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краю</a:t>
                      </a:r>
                    </a:p>
                  </a:txBody>
                  <a:tcPr marL="9527" marR="9527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7" marR="9527" marT="9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проведения ГИА-9 в форме ГВЭ в 2015 году. Задачи на 2016 год.</a:t>
            </a:r>
            <a:br>
              <a:rPr lang="ru-RU" dirty="0" smtClean="0"/>
            </a:br>
            <a:r>
              <a:rPr lang="ru-RU" smtClean="0"/>
              <a:t>Обучение специалистов для проведения ГИА-9.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5872" y="4492752"/>
            <a:ext cx="3632448" cy="175260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Толстихина С.А. методист КГКСУ «ЦОКО»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392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Государственный выпускной экзамен (ГВЭ)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форма письменных и устных экзаменов </a:t>
            </a:r>
            <a:br>
              <a:rPr lang="ru-RU" sz="2800" dirty="0" smtClean="0"/>
            </a:br>
            <a:r>
              <a:rPr lang="ru-RU" sz="2800" dirty="0" smtClean="0"/>
              <a:t>с использованием текстов, тем, </a:t>
            </a:r>
            <a:br>
              <a:rPr lang="ru-RU" sz="2800" dirty="0" smtClean="0"/>
            </a:br>
            <a:r>
              <a:rPr lang="ru-RU" sz="2800" dirty="0" smtClean="0"/>
              <a:t>заданий, билетов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0825" y="1188721"/>
          <a:ext cx="8713663" cy="48200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879"/>
                <a:gridCol w="1584176"/>
                <a:gridCol w="1205932"/>
                <a:gridCol w="1296427"/>
                <a:gridCol w="1296427"/>
                <a:gridCol w="1673822"/>
              </a:tblGrid>
              <a:tr h="75384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«2»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«3»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«4»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«5»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0467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Русский язык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48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60467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Математика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5208"/>
            <a:ext cx="82296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Результаты проведения ГВЭ в 2015 году (досрочный период)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0825" y="1325880"/>
          <a:ext cx="8713663" cy="46828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879"/>
                <a:gridCol w="1584176"/>
                <a:gridCol w="1205932"/>
                <a:gridCol w="1296427"/>
                <a:gridCol w="1296427"/>
                <a:gridCol w="1673822"/>
              </a:tblGrid>
              <a:tr h="73239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«2»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«3»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«4»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«5»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5901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Русский язык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416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55901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Математика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423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267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39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46920"/>
            <a:ext cx="82296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Результаты проведения ГВЭ в 2015 году (основной период)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0825" y="1261871"/>
          <a:ext cx="8713663" cy="47468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879"/>
                <a:gridCol w="1584176"/>
                <a:gridCol w="1205932"/>
                <a:gridCol w="1296427"/>
                <a:gridCol w="1296427"/>
                <a:gridCol w="1673822"/>
              </a:tblGrid>
              <a:tr h="74240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«2»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«3»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«4»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«5»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803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Русский язык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5803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Математика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9456"/>
            <a:ext cx="8229600" cy="6229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Результаты проведения ГВЭ в 2015 году (дополнительный период - сентябрь)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17320" y="154344"/>
            <a:ext cx="7375840" cy="8412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Шкала перевода баллов в отметку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539552" y="2132856"/>
          <a:ext cx="8352929" cy="13661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64544"/>
                <a:gridCol w="1296144"/>
                <a:gridCol w="1440160"/>
                <a:gridCol w="1440160"/>
                <a:gridCol w="1511921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Отметка по пятибалльной системе оценивания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«2»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«3»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«4»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«5»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</a:tr>
              <a:tr h="51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Первичный  балл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0–2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3–6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30163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7–8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9–10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</a:tr>
            </a:tbl>
          </a:graphicData>
        </a:graphic>
      </p:graphicFrame>
      <p:sp>
        <p:nvSpPr>
          <p:cNvPr id="11288" name="TextBox 9"/>
          <p:cNvSpPr txBox="1">
            <a:spLocks noChangeArrowheads="1"/>
          </p:cNvSpPr>
          <p:nvPr/>
        </p:nvSpPr>
        <p:spPr bwMode="auto">
          <a:xfrm>
            <a:off x="395536" y="1700808"/>
            <a:ext cx="604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Lucida Sans Unicode" pitchFamily="34" charset="0"/>
              </a:rPr>
              <a:t>Математика – 6,1 </a:t>
            </a:r>
            <a:endParaRPr lang="ru-RU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468313" y="4005263"/>
            <a:ext cx="417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Lucida Sans Unicode" pitchFamily="34" charset="0"/>
              </a:rPr>
              <a:t>Русский </a:t>
            </a:r>
            <a:r>
              <a:rPr lang="ru-RU" b="1" dirty="0" smtClean="0">
                <a:solidFill>
                  <a:schemeClr val="tx2"/>
                </a:solidFill>
                <a:latin typeface="Lucida Sans Unicode" pitchFamily="34" charset="0"/>
              </a:rPr>
              <a:t>язык – 11,2</a:t>
            </a:r>
            <a:endParaRPr lang="ru-RU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4437112"/>
          <a:ext cx="8280921" cy="12354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53944"/>
                <a:gridCol w="1300968"/>
                <a:gridCol w="1499132"/>
                <a:gridCol w="1427745"/>
                <a:gridCol w="1499132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Отметка по пятибалльной 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системе оценивания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«2»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«3»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«4»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«5»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</a:tr>
              <a:tr h="515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Первичный  балл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0– 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5–10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30163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11–14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–17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/>
                </a:tc>
              </a:tr>
            </a:tbl>
          </a:graphicData>
        </a:graphic>
      </p:graphicFrame>
      <p:pic>
        <p:nvPicPr>
          <p:cNvPr id="13" name="Picture 2" descr="C:\Users\tolstihina\Desktop\гиа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6353175"/>
            <a:ext cx="1895475" cy="50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08912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440160"/>
                <a:gridCol w="1440160"/>
                <a:gridCol w="1612280"/>
                <a:gridCol w="1412056"/>
              </a:tblGrid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</a:t>
                      </a:r>
                      <a:endParaRPr lang="ru-RU" dirty="0"/>
                    </a:p>
                  </a:txBody>
                  <a:tcPr anchor="ctr"/>
                </a:tc>
              </a:tr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Ученики</a:t>
                      </a:r>
                      <a:r>
                        <a:rPr lang="ru-RU" baseline="0" dirty="0" smtClean="0"/>
                        <a:t> УУИС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30%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 anchor="ctr"/>
                </a:tc>
              </a:tr>
              <a:tr h="946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с ОВЗ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70%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72%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участников ГВЭ 2015</a:t>
            </a:r>
            <a:endParaRPr lang="ru-RU" dirty="0"/>
          </a:p>
        </p:txBody>
      </p:sp>
      <p:pic>
        <p:nvPicPr>
          <p:cNvPr id="4" name="Picture 2" descr="C:\Users\tolstihina\Desktop\гиа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6353175"/>
            <a:ext cx="189547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1. </a:t>
            </a:r>
            <a:r>
              <a:rPr lang="ru-RU" sz="2800" u="sng" dirty="0" smtClean="0"/>
              <a:t>На стадии формирования заявки: </a:t>
            </a:r>
          </a:p>
          <a:p>
            <a:pPr>
              <a:buNone/>
            </a:pPr>
            <a:r>
              <a:rPr lang="ru-RU" dirty="0" smtClean="0"/>
              <a:t>- Документы: </a:t>
            </a:r>
          </a:p>
          <a:p>
            <a:r>
              <a:rPr lang="ru-RU" dirty="0" smtClean="0"/>
              <a:t>Копия рекомендаций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  (для детей с ОВЗ);</a:t>
            </a:r>
          </a:p>
          <a:p>
            <a:r>
              <a:rPr lang="ru-RU" dirty="0" smtClean="0"/>
              <a:t>Оригинал или копия справки, подтверждающей факт установления  инвалидности, выданной учреждением медико-социальной экспертизы (для детей-инвалидов или инвалидов).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 подходят и не принимаются справки с рекомендациями из ЦРБ, РБ и др.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152" y="512064"/>
            <a:ext cx="8229600" cy="5863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трудности и ошибки при проведении ГВЭ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2" descr="C:\Users\tolstihina\Desktop\гиа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6353175"/>
            <a:ext cx="189547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075" y="188913"/>
            <a:ext cx="7685088" cy="8302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Основные изменения в нормативных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правовых актах по ГИА-9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354138" y="1387475"/>
            <a:ext cx="6827837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Изменение количества обязательных экзаменов по предметам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500" y="2397125"/>
            <a:ext cx="3706813" cy="2779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- </a:t>
            </a: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обязательные экзамены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по русскому языку и математике. </a:t>
            </a:r>
          </a:p>
          <a:p>
            <a:pPr>
              <a:defRPr/>
            </a:pP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-</a:t>
            </a: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 другие экзамены </a:t>
            </a: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на добровольной основе по своему выбору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:</a:t>
            </a:r>
          </a:p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по литературе, физике, химии, биологии, географии, истории, обществознанию, иностранным языкам, информатике и ИКТ.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8113" y="2347913"/>
            <a:ext cx="3654425" cy="287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обязательные экзамены:</a:t>
            </a:r>
          </a:p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 русскому языку и математике,</a:t>
            </a: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а также экзамены по выбору обучающегося по двум учебным предметам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:</a:t>
            </a:r>
          </a:p>
          <a:p>
            <a:pPr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 литературе, физике, химии, биологии, географии, истории, обществознанию, иностранным языкам, информатике и ИКТ.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892550" y="3348038"/>
            <a:ext cx="1335088" cy="828675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9280" y="402336"/>
            <a:ext cx="8229600" cy="47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Пункт проведения экзамена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2780928"/>
            <a:ext cx="4040188" cy="260512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Отдельный ППЭ </a:t>
            </a:r>
            <a:br>
              <a:rPr lang="ru-RU" dirty="0" smtClean="0"/>
            </a:br>
            <a:r>
              <a:rPr lang="ru-RU" dirty="0" smtClean="0"/>
              <a:t>(если есть другие ОО)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26771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Совместно с ППЭ основного государственного экзамена</a:t>
            </a:r>
          </a:p>
          <a:p>
            <a:pPr algn="ctr">
              <a:buNone/>
            </a:pPr>
            <a:r>
              <a:rPr lang="ru-RU" sz="1800" dirty="0" smtClean="0"/>
              <a:t>(д.б.разные руководитель и уполномоченный член ГЭК)</a:t>
            </a:r>
            <a:endParaRPr lang="ru-RU" sz="1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83768" y="1556792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68144" y="1628800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5736" y="4581128"/>
            <a:ext cx="44644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дому 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для обучающихся, имеющих медицинские показания для обучения на дому и рекомендации ПМПК</a:t>
            </a:r>
            <a:r>
              <a:rPr lang="ru-RU" sz="2000" dirty="0" smtClean="0"/>
              <a:t>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72000" y="1844824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1124744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2400" u="sng" dirty="0" smtClean="0"/>
              <a:t>На стадии определения ППЭ:</a:t>
            </a:r>
            <a:endParaRPr lang="ru-RU" sz="2400" u="sng" dirty="0"/>
          </a:p>
        </p:txBody>
      </p:sp>
      <p:pic>
        <p:nvPicPr>
          <p:cNvPr id="16" name="Picture 2" descr="C:\Users\tolstihina\Desktop\гиа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6353175"/>
            <a:ext cx="189547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/>
              <a:t>На стадии комплектования ППЭ:</a:t>
            </a:r>
          </a:p>
          <a:p>
            <a:r>
              <a:rPr lang="ru-RU" dirty="0" smtClean="0"/>
              <a:t>Руководитель и уполномоченный член ГЭК иные лица, не задействованные в ОГЭ;</a:t>
            </a:r>
          </a:p>
          <a:p>
            <a:r>
              <a:rPr lang="ru-RU" dirty="0" smtClean="0"/>
              <a:t>Организаторов в аудитории на экзамен по русскому языку  задействовано минимум четверо (от 2-х участников);</a:t>
            </a:r>
          </a:p>
          <a:p>
            <a:r>
              <a:rPr lang="ru-RU" dirty="0" smtClean="0"/>
              <a:t>Организаторов  вне аудитории не должно быть излишнее количество.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u="sng" dirty="0" smtClean="0"/>
              <a:t>Во время экзамена:</a:t>
            </a:r>
          </a:p>
          <a:p>
            <a:r>
              <a:rPr lang="ru-RU" dirty="0" smtClean="0"/>
              <a:t>Предоставить участнику право выбора вида работы (русский язык);</a:t>
            </a:r>
          </a:p>
          <a:p>
            <a:r>
              <a:rPr lang="ru-RU" dirty="0" smtClean="0"/>
              <a:t>Правильно оформить экзаменационную работу – не писать ответы на титульном листе (16 МОУО).</a:t>
            </a:r>
            <a:endParaRPr lang="ru-RU" dirty="0"/>
          </a:p>
        </p:txBody>
      </p:sp>
      <p:pic>
        <p:nvPicPr>
          <p:cNvPr id="5" name="Picture 2" descr="C:\Users\tolstihina\Desktop\гиа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6353175"/>
            <a:ext cx="189547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79576" y="147066"/>
            <a:ext cx="7964424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ГВЭ 2015</a:t>
            </a:r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74613" y="950976"/>
            <a:ext cx="8978900" cy="18158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1" indent="-361950">
              <a:spcAft>
                <a:spcPts val="600"/>
              </a:spcAft>
              <a:buFont typeface="Verdana" pitchFamily="34" charset="0"/>
              <a:buChar char="–"/>
            </a:pPr>
            <a:r>
              <a:rPr lang="ru-RU" altLang="ru-RU" sz="1700" b="1" dirty="0">
                <a:latin typeface="Verdana" pitchFamily="34" charset="0"/>
                <a:sym typeface="Helvetica" pitchFamily="34" charset="0"/>
              </a:rPr>
              <a:t>БЫЛО МНОГО ПРОБЛЕМ С ПОДГОТОВКОЙ ДАННЫХ И ЗАГРУЗКОЙ РЕЗУЛЬТАТОВ</a:t>
            </a:r>
          </a:p>
          <a:p>
            <a:pPr marL="361950" lvl="1" indent="-361950">
              <a:spcAft>
                <a:spcPts val="600"/>
              </a:spcAft>
              <a:buFont typeface="Verdana" pitchFamily="34" charset="0"/>
              <a:buChar char="–"/>
            </a:pPr>
            <a:r>
              <a:rPr lang="ru-RU" altLang="ru-RU" sz="1700" b="1" dirty="0">
                <a:latin typeface="Verdana" pitchFamily="34" charset="0"/>
                <a:sym typeface="Helvetica" pitchFamily="34" charset="0"/>
              </a:rPr>
              <a:t>Автоматизированы: Сбор, назначение работников </a:t>
            </a:r>
            <a:r>
              <a:rPr lang="en-US" altLang="ru-RU" sz="1700" b="1" dirty="0">
                <a:latin typeface="Verdana" pitchFamily="34" charset="0"/>
                <a:sym typeface="Helvetica" pitchFamily="34" charset="0"/>
              </a:rPr>
              <a:t/>
            </a:r>
            <a:br>
              <a:rPr lang="en-US" altLang="ru-RU" sz="1700" b="1" dirty="0">
                <a:latin typeface="Verdana" pitchFamily="34" charset="0"/>
                <a:sym typeface="Helvetica" pitchFamily="34" charset="0"/>
              </a:rPr>
            </a:br>
            <a:r>
              <a:rPr lang="ru-RU" altLang="ru-RU" sz="1700" b="1" dirty="0">
                <a:latin typeface="Verdana" pitchFamily="34" charset="0"/>
                <a:sym typeface="Helvetica" pitchFamily="34" charset="0"/>
              </a:rPr>
              <a:t>и ППЭ, распределение участников</a:t>
            </a:r>
            <a:endParaRPr lang="en-US" altLang="ru-RU" sz="1700" b="1" dirty="0">
              <a:latin typeface="Verdana" pitchFamily="34" charset="0"/>
              <a:sym typeface="Helvetica" pitchFamily="34" charset="0"/>
            </a:endParaRPr>
          </a:p>
          <a:p>
            <a:pPr marL="361950" lvl="1" indent="-361950">
              <a:spcAft>
                <a:spcPts val="600"/>
              </a:spcAft>
              <a:buFont typeface="Verdana" pitchFamily="34" charset="0"/>
              <a:buChar char="–"/>
            </a:pPr>
            <a:r>
              <a:rPr lang="ru-RU" altLang="ru-RU" sz="1700" b="1" dirty="0">
                <a:latin typeface="Verdana" pitchFamily="34" charset="0"/>
              </a:rPr>
              <a:t>Внесение результатов осуществляется посредством </a:t>
            </a:r>
            <a:r>
              <a:rPr lang="en-US" altLang="ru-RU" sz="1700" b="1" dirty="0">
                <a:latin typeface="Verdana" pitchFamily="34" charset="0"/>
              </a:rPr>
              <a:t/>
            </a:r>
            <a:br>
              <a:rPr lang="en-US" altLang="ru-RU" sz="1700" b="1" dirty="0">
                <a:latin typeface="Verdana" pitchFamily="34" charset="0"/>
              </a:rPr>
            </a:br>
            <a:r>
              <a:rPr lang="ru-RU" altLang="ru-RU" sz="1700" b="1" dirty="0">
                <a:latin typeface="Verdana" pitchFamily="34" charset="0"/>
              </a:rPr>
              <a:t>загрузки форм ГВЭ</a:t>
            </a:r>
            <a:endParaRPr lang="en-US" altLang="ru-RU" sz="1700" b="1" dirty="0">
              <a:latin typeface="Verdana" pitchFamily="34" charset="0"/>
              <a:sym typeface="Helvetica" pitchFamily="34" charset="0"/>
            </a:endParaRPr>
          </a:p>
        </p:txBody>
      </p:sp>
      <p:pic>
        <p:nvPicPr>
          <p:cNvPr id="18436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58" y="3013647"/>
            <a:ext cx="4883150" cy="2376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012" y="3463735"/>
            <a:ext cx="4248150" cy="3025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5785" t="8266" r="24013" b="62"/>
          <a:stretch>
            <a:fillRect/>
          </a:stretch>
        </p:blipFill>
        <p:spPr bwMode="auto">
          <a:xfrm>
            <a:off x="5162995" y="1003237"/>
            <a:ext cx="2736850" cy="3843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3515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Новое в ГВЭ 2016 (ГИА 9)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5833" t="8159" r="23958" b="406"/>
          <a:stretch>
            <a:fillRect/>
          </a:stretch>
        </p:blipFill>
        <p:spPr bwMode="auto">
          <a:xfrm>
            <a:off x="2155381" y="874078"/>
            <a:ext cx="2952750" cy="4133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50824" y="5129784"/>
            <a:ext cx="726554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>Автоматизация планирования экзаменов 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>Автоматизация обработки бланков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>Автоматизация печати ведомостей результатов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378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 руководителей ППЭ и уполномоченных представителей ГЭК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17904"/>
            <a:ext cx="8229600" cy="4796048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Кодовое слово – регистрация (высылается в МОУО, только личный почтовый ящик).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Дату начала  обучения – нарушают 45% участников.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Скриншот</a:t>
            </a:r>
            <a:r>
              <a:rPr lang="ru-RU" dirty="0" smtClean="0"/>
              <a:t> –должно быть  фото участника, а не: </a:t>
            </a:r>
            <a:endParaRPr lang="ru-RU" dirty="0"/>
          </a:p>
        </p:txBody>
      </p:sp>
      <p:pic>
        <p:nvPicPr>
          <p:cNvPr id="1027" name="Picture 3" descr="C:\Users\tolstihina\Desktop\пусто.png"/>
          <p:cNvPicPr>
            <a:picLocks noChangeAspect="1" noChangeArrowheads="1"/>
          </p:cNvPicPr>
          <p:nvPr/>
        </p:nvPicPr>
        <p:blipFill>
          <a:blip r:embed="rId2" cstate="print"/>
          <a:srcRect l="14400" r="20801" b="16288"/>
          <a:stretch>
            <a:fillRect/>
          </a:stretch>
        </p:blipFill>
        <p:spPr bwMode="auto">
          <a:xfrm>
            <a:off x="755576" y="5229200"/>
            <a:ext cx="1368152" cy="1296144"/>
          </a:xfrm>
          <a:prstGeom prst="rect">
            <a:avLst/>
          </a:prstGeom>
          <a:noFill/>
        </p:spPr>
      </p:pic>
      <p:pic>
        <p:nvPicPr>
          <p:cNvPr id="1028" name="Picture 4" descr="C:\Users\tolstihin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229200"/>
            <a:ext cx="1278938" cy="1296144"/>
          </a:xfrm>
          <a:prstGeom prst="rect">
            <a:avLst/>
          </a:prstGeom>
          <a:noFill/>
        </p:spPr>
      </p:pic>
      <p:pic>
        <p:nvPicPr>
          <p:cNvPr id="1029" name="Picture 5" descr="C:\Users\tolstihina\Desktop\2015-01-3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373216"/>
            <a:ext cx="1367419" cy="1008112"/>
          </a:xfrm>
          <a:prstGeom prst="rect">
            <a:avLst/>
          </a:prstGeom>
          <a:noFill/>
        </p:spPr>
      </p:pic>
      <p:pic>
        <p:nvPicPr>
          <p:cNvPr id="1030" name="Picture 6" descr="C:\Users\tolstihina\Desktop\zhivotnyh-zabluzhdeniya-faktov-eto-interesno-poznavatelno-kartinki_10368695.jpg"/>
          <p:cNvPicPr>
            <a:picLocks noChangeAspect="1" noChangeArrowheads="1"/>
          </p:cNvPicPr>
          <p:nvPr/>
        </p:nvPicPr>
        <p:blipFill>
          <a:blip r:embed="rId5" cstate="print"/>
          <a:srcRect l="20104" t="14306" r="11857" b="8814"/>
          <a:stretch>
            <a:fillRect/>
          </a:stretch>
        </p:blipFill>
        <p:spPr bwMode="auto">
          <a:xfrm>
            <a:off x="5796136" y="5301208"/>
            <a:ext cx="127299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Невнимательное прочтение заданий и задач (заполнение сборника форм не из задания, а общего сборника, где собраны все формы).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Несоблюдение условия сохранения формата документа – требовался </a:t>
            </a:r>
            <a:r>
              <a:rPr lang="en-US" dirty="0" smtClean="0"/>
              <a:t>Excel,</a:t>
            </a:r>
            <a:r>
              <a:rPr lang="ru-RU" dirty="0" smtClean="0"/>
              <a:t> а не </a:t>
            </a:r>
            <a:r>
              <a:rPr lang="en-US" dirty="0" smtClean="0"/>
              <a:t> jpg, </a:t>
            </a:r>
            <a:r>
              <a:rPr lang="en-US" dirty="0" err="1" smtClean="0"/>
              <a:t>pdf</a:t>
            </a:r>
            <a:r>
              <a:rPr lang="ru-RU" dirty="0" smtClean="0"/>
              <a:t> и другие.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Формы заполнялись не полностью.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Ответы с позиции ЕГЭ.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При заполнении форм, не сохраняют на компьютер и отправляют пустые. 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Несоблюдение сроков обучения, частое обращение к муниципальным координаторам: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Енисейский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г. Зеленогорск;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г. Канск;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г. Красноярск Свердловский, Советский районы;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г. Норильск;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г. Сосновоборск.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237784"/>
            <a:ext cx="79323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Категории специалистов, привлекаемых для обучения в 2016 году: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463039"/>
          <a:ext cx="8280920" cy="477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376264"/>
              </a:tblGrid>
              <a:tr h="6073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Категории специалистов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/>
                </a:tc>
              </a:tr>
              <a:tr h="522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Обучение руководителей 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уполномоченных представителей ГЭК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организаторов в аудиториях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экспертов предметных комиссий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660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технических специалистов 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операторов РИС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607301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экспертов конфликтной комиссии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экспертов на 2016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813815"/>
          <a:ext cx="8280723" cy="559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456384"/>
                <a:gridCol w="2088035"/>
              </a:tblGrid>
              <a:tr h="632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Примерное количество выборов</a:t>
                      </a:r>
                      <a:r>
                        <a:rPr lang="ru-RU" baseline="0" dirty="0" smtClean="0"/>
                        <a:t>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экспертов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15 860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и 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50367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8137"/>
            <a:ext cx="8229600" cy="1746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В: Влияет ли оценка по предмету по выбору на оценку в аттестате?</a:t>
            </a:r>
          </a:p>
          <a:p>
            <a:pPr>
              <a:buNone/>
            </a:pPr>
            <a:r>
              <a:rPr lang="ru-RU" sz="2800" dirty="0" smtClean="0"/>
              <a:t>О: Нет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20.11.2015</a:t>
            </a: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4152" y="3014473"/>
            <a:ext cx="8229600" cy="17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Возможно ли в будущем совмещение дополнительных периодов на июль?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Нет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1584" y="4751833"/>
            <a:ext cx="8229600" cy="17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Является ли сотрудник полиции в ППЭ посторонним лицом?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1193800"/>
            <a:ext cx="78708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2015 - 2016 учебном году </a:t>
            </a:r>
            <a:r>
              <a:rPr lang="ru-RU" sz="2000" dirty="0">
                <a:solidFill>
                  <a:srgbClr val="CC3300"/>
                </a:solidFill>
              </a:rPr>
              <a:t>основанием для получения аттестата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 основном общем образовании является </a:t>
            </a:r>
            <a:r>
              <a:rPr lang="ru-RU" sz="2000" dirty="0">
                <a:solidFill>
                  <a:srgbClr val="CC3300"/>
                </a:solidFill>
              </a:rPr>
              <a:t>успешное прохождение ГИА-9 только по русскому языку и математике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Результаты экзаменов по предметам по выбору, в том числе неудовлетворительные, не будут влиять на получение аттестата.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Повторно к сдаче экзамена по соответствующему учебному предмету в 2015 - 2016 учебном году допускаются обучающиеся, получившие на ГИА-9 неудовлетворительный результат по одному из обязательных учебных предметов, а также другие категории обучающихся, перечисленные п. 30 Порядка ГИА-9.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dirty="0"/>
              <a:t>(Письмо </a:t>
            </a:r>
            <a:r>
              <a:rPr lang="ru-RU" sz="2000" dirty="0" err="1"/>
              <a:t>Рособрнадзора</a:t>
            </a:r>
            <a:r>
              <a:rPr lang="ru-RU" sz="2000" dirty="0"/>
              <a:t> от 12.08.2015 № 10-518)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8137"/>
            <a:ext cx="8229600" cy="1746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В: Печать и сканирование в 2016 году</a:t>
            </a:r>
          </a:p>
          <a:p>
            <a:pPr>
              <a:buNone/>
            </a:pPr>
            <a:r>
              <a:rPr lang="ru-RU" sz="2800" dirty="0" smtClean="0"/>
              <a:t>О: В Минусинске печатаем резервные дни и дополнительный период, сканируем все дни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20.11.2015</a:t>
            </a: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4152" y="3014473"/>
            <a:ext cx="8229600" cy="17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Члены ГЭК – местные или из Красноярска?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Местные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2440" y="4386073"/>
            <a:ext cx="8229600" cy="17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Организация экзамена для лежачих детей (ГВЭ)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Организация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ППЭ на дому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056" y="1591057"/>
            <a:ext cx="8229600" cy="1746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В: Если у учителя нет специализации из указанных (начальные классы, музыка и др.) – что ставить?</a:t>
            </a:r>
          </a:p>
          <a:p>
            <a:pPr>
              <a:buNone/>
            </a:pPr>
            <a:r>
              <a:rPr lang="ru-RU" sz="2800" dirty="0" smtClean="0"/>
              <a:t>О: В обновлении РБД есть параметр «Отсутствует специализация»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20.11.2015</a:t>
            </a: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35864" y="3956305"/>
            <a:ext cx="8229600" cy="17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Будут ли курсы для руководителя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ППЭ ГВЭ?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850900" y="2570163"/>
            <a:ext cx="73929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36650" cy="110013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4" name="Рисунок 6" descr="МОН_Логотип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176213"/>
            <a:ext cx="3106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363" y="782638"/>
            <a:ext cx="8069262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Ряд пунктов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/>
              </a:rPr>
              <a:t>вступает в силу с 1 сентября 2016 года.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связи с этим </a:t>
            </a:r>
            <a:r>
              <a:rPr lang="ru-RU" dirty="0">
                <a:solidFill>
                  <a:srgbClr val="C00000"/>
                </a:solidFill>
              </a:rPr>
              <a:t>в следующем 2016 - 2017 учебном году условием получения</a:t>
            </a:r>
            <a:r>
              <a:rPr lang="ru-RU" dirty="0"/>
              <a:t> обучающимися </a:t>
            </a:r>
            <a:r>
              <a:rPr lang="ru-RU" dirty="0">
                <a:solidFill>
                  <a:srgbClr val="C00000"/>
                </a:solidFill>
              </a:rPr>
              <a:t>аттестата</a:t>
            </a:r>
            <a:r>
              <a:rPr lang="ru-RU" dirty="0"/>
              <a:t> об основном общем образовании </a:t>
            </a:r>
            <a:r>
              <a:rPr lang="ru-RU" dirty="0">
                <a:solidFill>
                  <a:srgbClr val="C00000"/>
                </a:solidFill>
              </a:rPr>
              <a:t>будет являться успешное прохождение ГИА-9 по четырем учебным предметам</a:t>
            </a:r>
            <a:r>
              <a:rPr lang="ru-RU" dirty="0"/>
              <a:t> - по обязательным предметам (русский язык и математика), а также по двум предметам по выбору.</a:t>
            </a:r>
          </a:p>
          <a:p>
            <a:pPr>
              <a:defRPr/>
            </a:pPr>
            <a:endParaRPr lang="ru-RU" dirty="0">
              <a:hlinkClick r:id="rId2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случае получения обучающимися на ГИА-9 </a:t>
            </a:r>
            <a:r>
              <a:rPr lang="ru-RU" dirty="0">
                <a:solidFill>
                  <a:srgbClr val="C00000"/>
                </a:solidFill>
              </a:rPr>
              <a:t>неудовлетворительных результатов не более чем по двум учебным предметам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(из числа обязательных и предметов по выбору) они </a:t>
            </a:r>
            <a:r>
              <a:rPr lang="ru-RU" dirty="0">
                <a:solidFill>
                  <a:srgbClr val="C00000"/>
                </a:solidFill>
              </a:rPr>
              <a:t>будут повторно допущены к сдаче ГИА-9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соответствующим учебным предметам.</a:t>
            </a:r>
          </a:p>
          <a:p>
            <a:pPr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Обучающимся, </a:t>
            </a:r>
            <a:r>
              <a:rPr lang="ru-RU" dirty="0">
                <a:solidFill>
                  <a:srgbClr val="C00000"/>
                </a:solidFill>
              </a:rPr>
              <a:t>не прошедшим ГИА-9 или получившим на ГИА-9 неудовлетворительные результаты более чем по двум учебным предметам либо получившим повторно неудовлетворительный результат по одному из этих предметов на ГИА-9 в дополнительные сроки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будет предоставлено право </a:t>
            </a:r>
            <a:r>
              <a:rPr lang="ru-RU" dirty="0">
                <a:solidFill>
                  <a:srgbClr val="C00000"/>
                </a:solidFill>
              </a:rPr>
              <a:t>повторно сдать экзамены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соответствующим учебным предметам </a:t>
            </a:r>
            <a:r>
              <a:rPr lang="ru-RU" dirty="0">
                <a:solidFill>
                  <a:srgbClr val="C00000"/>
                </a:solidFill>
              </a:rPr>
              <a:t>не ранее 1 сентября 2017 года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5075" y="188913"/>
            <a:ext cx="7685088" cy="8302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Основные изменения в нормативных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правовых актах по ГИА-9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82600" y="2597150"/>
            <a:ext cx="8043863" cy="1925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Определение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места для личных вещей участников ГИА в здании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(комплексе зданий), где расположен ППЭ,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до входа в ППЭ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>
              <a:defRPr/>
            </a:pP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600" i="1" dirty="0">
                <a:solidFill>
                  <a:srgbClr val="2E3192"/>
                </a:solidFill>
                <a:latin typeface="Cambria" pitchFamily="18" charset="0"/>
              </a:rPr>
              <a:t>ППЭ - здание (сооружение), которое используется для проведения ГИА. </a:t>
            </a:r>
          </a:p>
          <a:p>
            <a:pPr>
              <a:defRPr/>
            </a:pPr>
            <a:r>
              <a:rPr lang="ru-RU" sz="1600" i="1" dirty="0">
                <a:solidFill>
                  <a:srgbClr val="2E3192"/>
                </a:solidFill>
                <a:latin typeface="Cambria" pitchFamily="18" charset="0"/>
              </a:rPr>
              <a:t>Территорией ППЭ является площадь внутри здания (сооружения) либо части здания (сооружения), отведенная для сдачи ГИА.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487613" y="222250"/>
            <a:ext cx="4937125" cy="4619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sz="2400" dirty="0" smtClean="0">
                <a:solidFill>
                  <a:srgbClr val="2E3192"/>
                </a:solidFill>
                <a:latin typeface="Cambria" pitchFamily="18" charset="0"/>
              </a:rPr>
              <a:t>Расписание ГИА-9 (проект)</a:t>
            </a:r>
            <a:endParaRPr sz="24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213" y="1009650"/>
            <a:ext cx="3873500" cy="24257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Досрочный период – апрель 2016 года</a:t>
            </a:r>
          </a:p>
          <a:p>
            <a:pPr algn="ctr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20.04.2016 – русский язык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22.04.2016 – география, история, биология, физика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25.04.2016 – математика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27.04.2016 – иностранные языки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28.04.2016 – обществознание, химия, литература, информатика и ИКТ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04.05.2016 – 06.05.2016 - резервы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4546600" y="998538"/>
            <a:ext cx="4202113" cy="246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Основной этап – май-июнь 2016 года</a:t>
            </a:r>
          </a:p>
          <a:p>
            <a:pPr algn="ctr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26.05.2016</a:t>
            </a: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–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обществознание, химия, литература, информатика и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ИКТ</a:t>
            </a:r>
            <a:endParaRPr lang="ru-RU" sz="1400" dirty="0" smtClean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28.05.2016 </a:t>
            </a: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– иностранные языки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31.05.2016 – математика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03.06.2016 – русский язык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07.06.2016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– иностранные языки</a:t>
            </a:r>
          </a:p>
          <a:p>
            <a:pPr algn="just">
              <a:defRPr/>
            </a:pPr>
            <a:r>
              <a:rPr lang="ru-RU" sz="1400" smtClean="0">
                <a:solidFill>
                  <a:srgbClr val="2E3192"/>
                </a:solidFill>
                <a:latin typeface="Cambria" pitchFamily="18" charset="0"/>
              </a:rPr>
              <a:t>09.06.2016 </a:t>
            </a: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– </a:t>
            </a:r>
            <a:r>
              <a:rPr lang="ru-RU" sz="1400" dirty="0" smtClean="0">
                <a:solidFill>
                  <a:srgbClr val="2E3192"/>
                </a:solidFill>
                <a:latin typeface="Cambria" pitchFamily="18" charset="0"/>
              </a:rPr>
              <a:t>география, история, биология, физика</a:t>
            </a:r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Cambria" pitchFamily="18" charset="0"/>
              </a:rPr>
              <a:t>15.06.2016 </a:t>
            </a:r>
            <a:r>
              <a:rPr lang="ru-RU" sz="1400" dirty="0">
                <a:latin typeface="Cambria" pitchFamily="18" charset="0"/>
              </a:rPr>
              <a:t>– 21.06.2016 - резервы</a:t>
            </a:r>
          </a:p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306388" y="3743325"/>
            <a:ext cx="3870325" cy="2409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Дополнительный период – </a:t>
            </a:r>
            <a:r>
              <a:rPr lang="ru-RU" sz="1400" b="1" u="sng" dirty="0">
                <a:solidFill>
                  <a:srgbClr val="CC3300"/>
                </a:solidFill>
                <a:latin typeface="Cambria" pitchFamily="18" charset="0"/>
              </a:rPr>
              <a:t>июль</a:t>
            </a: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 2016 года</a:t>
            </a:r>
          </a:p>
          <a:p>
            <a:pPr algn="ctr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01.07.2016 – математика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02.07.2016 –иностранные языки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04.07.2016 – география, история, биология, физика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06.07.2016 – русский язык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08.07.2016 – обществознание, химия, литература, информатика и ИКТ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12.07.2016 – 13.07.2016 - резервы</a:t>
            </a:r>
          </a:p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4522788" y="3732213"/>
            <a:ext cx="4225925" cy="2459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Дополнительный период – </a:t>
            </a:r>
            <a:r>
              <a:rPr lang="ru-RU" sz="1400" b="1" u="sng" dirty="0">
                <a:solidFill>
                  <a:srgbClr val="CC3300"/>
                </a:solidFill>
                <a:latin typeface="Cambria" pitchFamily="18" charset="0"/>
              </a:rPr>
              <a:t>сентябрь</a:t>
            </a:r>
            <a:r>
              <a:rPr lang="ru-RU" sz="1400" b="1" u="sng" dirty="0">
                <a:solidFill>
                  <a:srgbClr val="2E3192"/>
                </a:solidFill>
                <a:latin typeface="Cambria" pitchFamily="18" charset="0"/>
              </a:rPr>
              <a:t> 2016 года</a:t>
            </a:r>
          </a:p>
          <a:p>
            <a:pPr algn="ctr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05.09.2016 – математика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07.09.2016 – география, история, биология, физика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09.09.2016 – иностранные языки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12.09.2016 – русский язык</a:t>
            </a:r>
          </a:p>
          <a:p>
            <a:pPr algn="just">
              <a:defRPr/>
            </a:pPr>
            <a:r>
              <a:rPr lang="ru-RU" sz="1400" dirty="0">
                <a:solidFill>
                  <a:srgbClr val="2E3192"/>
                </a:solidFill>
                <a:latin typeface="Cambria" pitchFamily="18" charset="0"/>
              </a:rPr>
              <a:t>14.09.2016 – обществознание, химия, литература, информатика и ИКТ</a:t>
            </a:r>
          </a:p>
          <a:p>
            <a:pPr algn="just">
              <a:defRPr/>
            </a:pPr>
            <a:r>
              <a:rPr lang="ru-RU" sz="1400" dirty="0">
                <a:latin typeface="Cambria" pitchFamily="18" charset="0"/>
              </a:rPr>
              <a:t>15.09.2016 – 16.09.2016 - резервы</a:t>
            </a:r>
          </a:p>
          <a:p>
            <a:pPr algn="just">
              <a:defRPr/>
            </a:pPr>
            <a:endParaRPr lang="ru-RU" sz="1400" b="1" u="sng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0" y="385763"/>
            <a:ext cx="6488113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33399"/>
                </a:solidFill>
                <a:latin typeface="Cambria" pitchFamily="18" charset="0"/>
              </a:rPr>
              <a:t>Методические рекомендации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262063" y="3302000"/>
            <a:ext cx="5583237" cy="149225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333399"/>
                </a:solidFill>
                <a:latin typeface="Cambria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 для лиц с ограниченными возможностями здоровья 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1287463" y="1458913"/>
            <a:ext cx="5545137" cy="1431925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Методические рекомендации по подготовке и проведению </a:t>
            </a:r>
          </a:p>
          <a:p>
            <a:pPr algn="ctr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государственной итоговой аттестации по образовательным программам основного общего образования в форме основного государственного экзамена</a:t>
            </a:r>
          </a:p>
        </p:txBody>
      </p:sp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7024688" y="2744788"/>
            <a:ext cx="1563687" cy="876236"/>
          </a:xfrm>
          <a:prstGeom prst="rect">
            <a:avLst/>
          </a:prstGeom>
          <a:noFill/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На утверждении в МО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869113" y="1993900"/>
            <a:ext cx="241300" cy="220027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2932</Words>
  <Application>Microsoft Office PowerPoint</Application>
  <PresentationFormat>Экран (4:3)</PresentationFormat>
  <Paragraphs>601</Paragraphs>
  <Slides>52</Slides>
  <Notes>15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1_Тема Office</vt:lpstr>
      <vt:lpstr>Нормативно-правовое регулирование проведения государственной итоговой аттестации по программам основного общего образования в 2016 году</vt:lpstr>
      <vt:lpstr>Слайд 2</vt:lpstr>
      <vt:lpstr>Слайд 3</vt:lpstr>
      <vt:lpstr>Слайд 4</vt:lpstr>
      <vt:lpstr>Слайд 5</vt:lpstr>
      <vt:lpstr>Слайд 6</vt:lpstr>
      <vt:lpstr>Слайд 7</vt:lpstr>
      <vt:lpstr>Расписание ГИА-9 (проект)</vt:lpstr>
      <vt:lpstr>Слайд 9</vt:lpstr>
      <vt:lpstr>Слайд 10</vt:lpstr>
      <vt:lpstr>Нарушения</vt:lpstr>
      <vt:lpstr>Нарушения</vt:lpstr>
      <vt:lpstr>Штрафы</vt:lpstr>
      <vt:lpstr> </vt:lpstr>
      <vt:lpstr> </vt:lpstr>
      <vt:lpstr> </vt:lpstr>
      <vt:lpstr> </vt:lpstr>
      <vt:lpstr> </vt:lpstr>
      <vt:lpstr> </vt:lpstr>
      <vt:lpstr>Нарушения РИС-9</vt:lpstr>
      <vt:lpstr>Нарушения РИС-9</vt:lpstr>
      <vt:lpstr> Справка о планируемых изменениях КИМ основного государственного экзамена (ОГЭ) в 2016 году</vt:lpstr>
      <vt:lpstr>Нововведения в проведении ГИА-9 в 2016 году  </vt:lpstr>
      <vt:lpstr>Нововведения в 2016 году</vt:lpstr>
      <vt:lpstr>Слайд 25</vt:lpstr>
      <vt:lpstr>Итоги наполнения региональной базы данных в 2015 году</vt:lpstr>
      <vt:lpstr>Слайд 27</vt:lpstr>
      <vt:lpstr>Английский язык</vt:lpstr>
      <vt:lpstr>Слайд 29</vt:lpstr>
      <vt:lpstr>Слайд 30</vt:lpstr>
      <vt:lpstr>Слайд 31</vt:lpstr>
      <vt:lpstr>Итоги проведения ГИА-9 в форме ГВЭ в 2015 году. Задачи на 2016 год. Обучение специалистов для проведения ГИА-9.</vt:lpstr>
      <vt:lpstr>Государственный выпускной экзамен (ГВЭ)  форма письменных и устных экзаменов  с использованием текстов, тем,  заданий, билетов</vt:lpstr>
      <vt:lpstr>Результаты проведения ГВЭ в 2015 году (досрочный период) </vt:lpstr>
      <vt:lpstr>Результаты проведения ГВЭ в 2015 году (основной период) </vt:lpstr>
      <vt:lpstr>Результаты проведения ГВЭ в 2015 году (дополнительный период - сентябрь) </vt:lpstr>
      <vt:lpstr>Шкала перевода баллов в отметку</vt:lpstr>
      <vt:lpstr>Состав участников ГВЭ 2015</vt:lpstr>
      <vt:lpstr>Основные трудности и ошибки при проведении ГВЭ  </vt:lpstr>
      <vt:lpstr>Пункт проведения экзамена </vt:lpstr>
      <vt:lpstr>Слайд 41</vt:lpstr>
      <vt:lpstr>Слайд 42</vt:lpstr>
      <vt:lpstr>Слайд 43</vt:lpstr>
      <vt:lpstr>Обучение руководителей ППЭ и уполномоченных представителей ГЭК</vt:lpstr>
      <vt:lpstr>Слайд 45</vt:lpstr>
      <vt:lpstr>Слайд 46</vt:lpstr>
      <vt:lpstr>Категории специалистов, привлекаемых для обучения в 2016 году:</vt:lpstr>
      <vt:lpstr>Количество экспертов на 2016 год</vt:lpstr>
      <vt:lpstr>Вопрос-ответ</vt:lpstr>
      <vt:lpstr>Вопрос-ответ</vt:lpstr>
      <vt:lpstr>Вопрос-ответ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Управление образования г.Минусинск</cp:lastModifiedBy>
  <cp:revision>453</cp:revision>
  <dcterms:created xsi:type="dcterms:W3CDTF">2011-03-04T05:46:20Z</dcterms:created>
  <dcterms:modified xsi:type="dcterms:W3CDTF">2016-02-09T05:11:26Z</dcterms:modified>
</cp:coreProperties>
</file>