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8"/>
  </p:notesMasterIdLst>
  <p:handoutMasterIdLst>
    <p:handoutMasterId r:id="rId59"/>
  </p:handoutMasterIdLst>
  <p:sldIdLst>
    <p:sldId id="314" r:id="rId3"/>
    <p:sldId id="318" r:id="rId4"/>
    <p:sldId id="316" r:id="rId5"/>
    <p:sldId id="364" r:id="rId6"/>
    <p:sldId id="310" r:id="rId7"/>
    <p:sldId id="319" r:id="rId8"/>
    <p:sldId id="320" r:id="rId9"/>
    <p:sldId id="321" r:id="rId10"/>
    <p:sldId id="322" r:id="rId11"/>
    <p:sldId id="323" r:id="rId12"/>
    <p:sldId id="311" r:id="rId13"/>
    <p:sldId id="324" r:id="rId14"/>
    <p:sldId id="325" r:id="rId15"/>
    <p:sldId id="312" r:id="rId16"/>
    <p:sldId id="313" r:id="rId17"/>
    <p:sldId id="256" r:id="rId18"/>
    <p:sldId id="300" r:id="rId19"/>
    <p:sldId id="304" r:id="rId20"/>
    <p:sldId id="326" r:id="rId21"/>
    <p:sldId id="328" r:id="rId22"/>
    <p:sldId id="327" r:id="rId23"/>
    <p:sldId id="329" r:id="rId24"/>
    <p:sldId id="330" r:id="rId25"/>
    <p:sldId id="352" r:id="rId26"/>
    <p:sldId id="353" r:id="rId27"/>
    <p:sldId id="347" r:id="rId28"/>
    <p:sldId id="348" r:id="rId29"/>
    <p:sldId id="349" r:id="rId30"/>
    <p:sldId id="350" r:id="rId31"/>
    <p:sldId id="354" r:id="rId32"/>
    <p:sldId id="355" r:id="rId33"/>
    <p:sldId id="344" r:id="rId34"/>
    <p:sldId id="345" r:id="rId35"/>
    <p:sldId id="346" r:id="rId36"/>
    <p:sldId id="351" r:id="rId37"/>
    <p:sldId id="332" r:id="rId38"/>
    <p:sldId id="333" r:id="rId39"/>
    <p:sldId id="334" r:id="rId40"/>
    <p:sldId id="335" r:id="rId41"/>
    <p:sldId id="336" r:id="rId42"/>
    <p:sldId id="337" r:id="rId43"/>
    <p:sldId id="340" r:id="rId44"/>
    <p:sldId id="338" r:id="rId45"/>
    <p:sldId id="341" r:id="rId46"/>
    <p:sldId id="342" r:id="rId47"/>
    <p:sldId id="343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39" r:id="rId57"/>
  </p:sldIdLst>
  <p:sldSz cx="9144000" cy="6858000" type="screen4x3"/>
  <p:notesSz cx="6788150" cy="99234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C85BB"/>
    <a:srgbClr val="D07004"/>
    <a:srgbClr val="9999FF"/>
    <a:srgbClr val="9966FF"/>
    <a:srgbClr val="876DC5"/>
    <a:srgbClr val="6666FF"/>
    <a:srgbClr val="58267E"/>
    <a:srgbClr val="5C40A2"/>
    <a:srgbClr val="339933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1" autoAdjust="0"/>
    <p:restoredTop sz="97294" autoAdjust="0"/>
  </p:normalViewPr>
  <p:slideViewPr>
    <p:cSldViewPr snapToGrid="0">
      <p:cViewPr varScale="1">
        <p:scale>
          <a:sx n="113" d="100"/>
          <a:sy n="113" d="100"/>
        </p:scale>
        <p:origin x="-1140" y="-96"/>
      </p:cViewPr>
      <p:guideLst>
        <p:guide orient="horz" pos="2109"/>
        <p:guide orient="horz" pos="3229"/>
        <p:guide orient="horz" pos="3774"/>
        <p:guide orient="horz" pos="1017"/>
        <p:guide orient="horz" pos="1102"/>
        <p:guide orient="horz" pos="1372"/>
        <p:guide orient="horz" pos="3542"/>
        <p:guide orient="horz" pos="1482"/>
        <p:guide orient="horz" pos="1867"/>
        <p:guide pos="617"/>
        <p:guide pos="5659"/>
        <p:guide pos="2873"/>
        <p:guide pos="115"/>
        <p:guide pos="571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12"/>
    </p:cViewPr>
  </p:sorterViewPr>
  <p:notesViewPr>
    <p:cSldViewPr snapToGrid="0">
      <p:cViewPr>
        <p:scale>
          <a:sx n="100" d="100"/>
          <a:sy n="100" d="100"/>
        </p:scale>
        <p:origin x="-1878" y="726"/>
      </p:cViewPr>
      <p:guideLst>
        <p:guide orient="horz" pos="3125"/>
        <p:guide pos="2138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Удаление участников ЕГЭ в 2014 году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021846138959475E-2"/>
          <c:y val="0.12344055788673072"/>
          <c:w val="0.50292261433317986"/>
          <c:h val="0.75336308786202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Удаление участников ЕГЭ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3425196345705179E-2"/>
                  <c:y val="-0.167060266576987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55,81%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3.8514403021099916E-2"/>
                  <c:y val="1.81111771785284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2,32%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779229053212541E-3"/>
                  <c:y val="-8.57142155654838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39,53%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1438687245173369E-2"/>
                  <c:y val="-1.8452451101183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2,32%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Наличие и использование справочных материалов, письменых заметок</c:v>
                </c:pt>
                <c:pt idx="3">
                  <c:v>Выставление КИМ в 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1</c:v>
                </c:pt>
                <c:pt idx="2">
                  <c:v>17</c:v>
                </c:pt>
                <c:pt idx="3">
                  <c:v>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828729603520764"/>
          <c:y val="6.6986363377042196E-2"/>
          <c:w val="0.33421307565152691"/>
          <c:h val="0.93301363662295778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600" baseline="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Удаление участников ЕГЭ в </a:t>
            </a:r>
            <a:r>
              <a:rPr lang="ru-RU" dirty="0" smtClean="0"/>
              <a:t>2013, 2014,</a:t>
            </a:r>
            <a:r>
              <a:rPr lang="ru-RU" baseline="0" dirty="0" smtClean="0"/>
              <a:t> 2015</a:t>
            </a:r>
            <a:r>
              <a:rPr lang="ru-RU" dirty="0" smtClean="0"/>
              <a:t>г.г.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3733818847714277"/>
          <c:y val="0.10239948463437704"/>
          <c:w val="0.51634552578449133"/>
          <c:h val="0.47084569376205387"/>
        </c:manualLayout>
      </c:layout>
      <c:barChart>
        <c:barDir val="col"/>
        <c:grouping val="clustered"/>
        <c:ser>
          <c:idx val="3"/>
          <c:order val="0"/>
          <c:tx>
            <c:strRef>
              <c:f>Лист1!$B$1</c:f>
              <c:strCache>
                <c:ptCount val="1"/>
                <c:pt idx="0">
                  <c:v>Удаление участников ЕГЭ в 2013 году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11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  <c:pt idx="4">
                  <c:v>Выставление КИМ в Интернет</c:v>
                </c:pt>
                <c:pt idx="5">
                  <c:v>Использование калькулятора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</c:v>
                </c:pt>
                <c:pt idx="1">
                  <c:v>11</c:v>
                </c:pt>
                <c:pt idx="2">
                  <c:v>11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Удаление участников ЕГЭ в 2014 году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3.9487949614793807E-3"/>
                  <c:y val="3.66762564016184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3525927674702807E-3"/>
                  <c:y val="-4.49146001321495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5650800704683789E-3"/>
                  <c:y val="7.074689069635542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  <c:pt idx="4">
                  <c:v>Выставление КИМ в Интернет</c:v>
                </c:pt>
                <c:pt idx="5">
                  <c:v>Использование калькулятора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Удаление участников ЕГЭ в 2015 году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Наличие мобильного телефона</c:v>
                </c:pt>
                <c:pt idx="1">
                  <c:v>Использование мобильного телефона</c:v>
                </c:pt>
                <c:pt idx="2">
                  <c:v>Использование "шпаргалки"</c:v>
                </c:pt>
                <c:pt idx="3">
                  <c:v>Использование микронаушника</c:v>
                </c:pt>
                <c:pt idx="4">
                  <c:v>Выставление КИМ в Интернет</c:v>
                </c:pt>
                <c:pt idx="5">
                  <c:v>Использование калькулятора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24</c:v>
                </c:pt>
                <c:pt idx="2">
                  <c:v>17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gapWidth val="100"/>
        <c:axId val="109963520"/>
        <c:axId val="53415936"/>
      </c:barChart>
      <c:catAx>
        <c:axId val="109963520"/>
        <c:scaling>
          <c:orientation val="minMax"/>
        </c:scaling>
        <c:axPos val="b"/>
        <c:tickLblPos val="nextTo"/>
        <c:crossAx val="53415936"/>
        <c:crosses val="autoZero"/>
        <c:auto val="1"/>
        <c:lblAlgn val="ctr"/>
        <c:lblOffset val="100"/>
      </c:catAx>
      <c:valAx>
        <c:axId val="53415936"/>
        <c:scaling>
          <c:orientation val="minMax"/>
        </c:scaling>
        <c:axPos val="l"/>
        <c:majorGridlines/>
        <c:numFmt formatCode="General" sourceLinked="1"/>
        <c:tickLblPos val="nextTo"/>
        <c:crossAx val="109963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410470675673"/>
          <c:y val="0.16524428463172464"/>
          <c:w val="0.22386269820594637"/>
          <c:h val="0.70156508314996457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200" baseline="0"/>
      </a:pPr>
      <a:endParaRPr lang="ru-RU"/>
    </a:p>
  </c:txPr>
  <c:externalData r:id="rId1"/>
  <c:userShapes r:id="rId2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3D02A-1290-4A55-BFBD-BC5ECCBC206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BF9A46-06AA-444D-AEC9-C750505BFDFB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2.  Места хранения личных вещей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 организаторов, медицинского работника, ассистентов организуются до входа в ППЭ.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FFB91C73-49F7-4D95-9D76-917F3EE64AB0}" type="parTrans" cxnId="{5EA5C11E-EF13-4B17-BCB7-C89957AFDB10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AF7130C7-C702-4C72-A8A3-6F2CD7CBACA4}" type="sibTrans" cxnId="{5EA5C11E-EF13-4B17-BCB7-C89957AFDB10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FA52A47D-A1A1-46BD-A45F-CD40487A90D4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3. Аудитории для сопровождающих и СМИ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организуются до входа в ППЭ.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42B0708-133B-4477-802D-14993FE0CFA0}" type="parTrans" cxnId="{D0A387D3-A63E-46FF-B3CD-3384482D713A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9992C8DB-C043-42F3-BD77-0F64A2CAAFE0}" type="sibTrans" cxnId="{D0A387D3-A63E-46FF-B3CD-3384482D713A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163BD37C-75E8-488E-943F-374385367CE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4. Сроки сканирования ЭМ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– в день проведения экзамена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4D4498F7-B9EE-488E-9D03-A622A8CDF337}" type="parTrans" cxnId="{A3E9F4E9-76C7-4CA3-95B1-E20BFC5200F3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16C77F5-32C2-4F31-9825-B097AF32690E}" type="sibTrans" cxnId="{A3E9F4E9-76C7-4CA3-95B1-E20BFC5200F3}">
      <dgm:prSet/>
      <dgm:spPr/>
      <dgm:t>
        <a:bodyPr/>
        <a:lstStyle/>
        <a:p>
          <a:endParaRPr lang="ru-RU" sz="1400" b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784CB83C-79E1-4A2A-ACC1-CC036736567A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5. Медицинским работникам, членам ПК  </a:t>
          </a:r>
          <a:r>
            <a:rPr lang="ru-RU" sz="1400" b="1" dirty="0" smtClean="0">
              <a:solidFill>
                <a:srgbClr val="C00000"/>
              </a:solidFill>
              <a:latin typeface="Cambria" panose="02040503050406030204" pitchFamily="18" charset="0"/>
            </a:rPr>
            <a:t>запрещается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 иметь при себе средства связи.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01B22CAF-35E7-428B-9C62-148164909F34}" type="parTrans" cxnId="{199B105C-AE5A-4172-BAD3-E87A3C208907}">
      <dgm:prSet/>
      <dgm:spPr/>
      <dgm:t>
        <a:bodyPr/>
        <a:lstStyle/>
        <a:p>
          <a:endParaRPr lang="ru-RU" b="0"/>
        </a:p>
      </dgm:t>
    </dgm:pt>
    <dgm:pt modelId="{399C4E2D-E7FF-4ADA-B0ED-8FECC8E31502}" type="sibTrans" cxnId="{199B105C-AE5A-4172-BAD3-E87A3C208907}">
      <dgm:prSet/>
      <dgm:spPr/>
      <dgm:t>
        <a:bodyPr/>
        <a:lstStyle/>
        <a:p>
          <a:endParaRPr lang="ru-RU" b="0"/>
        </a:p>
      </dgm:t>
    </dgm:pt>
    <dgm:pt modelId="{4665912F-6482-4748-9AA4-C8FCD21EF375}">
      <dgm:prSet custT="1"/>
      <dgm:spPr/>
      <dgm:t>
        <a:bodyPr/>
        <a:lstStyle/>
        <a:p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6. Исключаются сентябрьские и февральские сроки проведения ГИА-11.</a:t>
          </a:r>
          <a:endParaRPr lang="ru-RU" sz="1400" b="1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B263A337-0A57-425B-AB1E-B1D0325E70DB}" type="parTrans" cxnId="{7734E442-17BB-415B-84F4-2D6851691DBE}">
      <dgm:prSet/>
      <dgm:spPr/>
      <dgm:t>
        <a:bodyPr/>
        <a:lstStyle/>
        <a:p>
          <a:endParaRPr lang="ru-RU" b="0"/>
        </a:p>
      </dgm:t>
    </dgm:pt>
    <dgm:pt modelId="{BAD3C3BE-B258-4DFF-96B5-2B9969F4822F}" type="sibTrans" cxnId="{7734E442-17BB-415B-84F4-2D6851691DBE}">
      <dgm:prSet/>
      <dgm:spPr/>
      <dgm:t>
        <a:bodyPr/>
        <a:lstStyle/>
        <a:p>
          <a:endParaRPr lang="ru-RU" b="0"/>
        </a:p>
      </dgm:t>
    </dgm:pt>
    <dgm:pt modelId="{BEC7BE44-FF4E-43A7-97D6-F44E4C56D98E}">
      <dgm:prSet custT="1"/>
      <dgm:spPr/>
      <dgm:t>
        <a:bodyPr/>
        <a:lstStyle/>
        <a:p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7. Выписка из протокола ГЭК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о распределении </a:t>
          </a:r>
          <a:r>
            <a:rPr lang="ru-RU" sz="1400" b="1" dirty="0" smtClean="0">
              <a:solidFill>
                <a:srgbClr val="2E3192"/>
              </a:solidFill>
              <a:latin typeface="Cambria" panose="02040503050406030204" pitchFamily="18" charset="0"/>
            </a:rPr>
            <a:t>участников с ОВЗ </a:t>
          </a:r>
          <a:r>
            <a:rPr lang="ru-RU" sz="1400" b="0" dirty="0" smtClean="0">
              <a:solidFill>
                <a:srgbClr val="2E3192"/>
              </a:solidFill>
              <a:latin typeface="Cambria" panose="02040503050406030204" pitchFamily="18" charset="0"/>
            </a:rPr>
            <a:t>и о необходимости организации для них  спец. условий направляется в ППЭ не позднее 2-х рабочих дней.</a:t>
          </a:r>
          <a:endParaRPr lang="ru-RU" sz="1400" b="0" dirty="0">
            <a:solidFill>
              <a:srgbClr val="2E3192"/>
            </a:solidFill>
            <a:latin typeface="Cambria" panose="02040503050406030204" pitchFamily="18" charset="0"/>
          </a:endParaRPr>
        </a:p>
      </dgm:t>
    </dgm:pt>
    <dgm:pt modelId="{FB0B3876-B1FF-4B60-AD28-137FF0288E98}" type="parTrans" cxnId="{DE97AA39-2DF7-4C97-BC29-3E51C917BA93}">
      <dgm:prSet/>
      <dgm:spPr/>
      <dgm:t>
        <a:bodyPr/>
        <a:lstStyle/>
        <a:p>
          <a:endParaRPr lang="ru-RU" b="0"/>
        </a:p>
      </dgm:t>
    </dgm:pt>
    <dgm:pt modelId="{C7A9A868-D4C9-43F0-B449-C967FFFE3BBC}" type="sibTrans" cxnId="{DE97AA39-2DF7-4C97-BC29-3E51C917BA93}">
      <dgm:prSet/>
      <dgm:spPr/>
      <dgm:t>
        <a:bodyPr/>
        <a:lstStyle/>
        <a:p>
          <a:endParaRPr lang="ru-RU" b="0"/>
        </a:p>
      </dgm:t>
    </dgm:pt>
    <dgm:pt modelId="{DF540BBA-7C78-4E22-83B1-9E2E41CF644D}" type="pres">
      <dgm:prSet presAssocID="{BAE3D02A-1290-4A55-BFBD-BC5ECCBC20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9909E-4BC7-42BA-BBD9-BCC821152D47}" type="pres">
      <dgm:prSet presAssocID="{C5BF9A46-06AA-444D-AEC9-C750505BFDFB}" presName="parentText" presStyleLbl="node1" presStyleIdx="0" presStyleCnt="6" custScaleY="929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90E27-02E8-4CD6-988E-E05266B5A58A}" type="pres">
      <dgm:prSet presAssocID="{AF7130C7-C702-4C72-A8A3-6F2CD7CBACA4}" presName="spacer" presStyleCnt="0"/>
      <dgm:spPr/>
    </dgm:pt>
    <dgm:pt modelId="{0C81051A-629F-4C62-A9A8-C34441478A5E}" type="pres">
      <dgm:prSet presAssocID="{FA52A47D-A1A1-46BD-A45F-CD40487A90D4}" presName="parentText" presStyleLbl="node1" presStyleIdx="1" presStyleCnt="6" custScaleY="62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F07C7-939C-4F40-9FE3-2C984C060436}" type="pres">
      <dgm:prSet presAssocID="{9992C8DB-C043-42F3-BD77-0F64A2CAAFE0}" presName="spacer" presStyleCnt="0"/>
      <dgm:spPr/>
    </dgm:pt>
    <dgm:pt modelId="{2592DF50-BFB5-4491-85B1-4A0C052F4D29}" type="pres">
      <dgm:prSet presAssocID="{163BD37C-75E8-488E-943F-374385367CEA}" presName="parentText" presStyleLbl="node1" presStyleIdx="2" presStyleCnt="6" custScaleY="6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87CFD-4D8E-4E99-882C-D19ACF9D4A92}" type="pres">
      <dgm:prSet presAssocID="{016C77F5-32C2-4F31-9825-B097AF32690E}" presName="spacer" presStyleCnt="0"/>
      <dgm:spPr/>
    </dgm:pt>
    <dgm:pt modelId="{F357F0C6-36C2-4F27-9421-926E0DA02D8E}" type="pres">
      <dgm:prSet presAssocID="{784CB83C-79E1-4A2A-ACC1-CC036736567A}" presName="parentText" presStyleLbl="node1" presStyleIdx="3" presStyleCnt="6" custScaleY="67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B3E2E-FCE2-4B3F-B7AD-AE32736AEB29}" type="pres">
      <dgm:prSet presAssocID="{399C4E2D-E7FF-4ADA-B0ED-8FECC8E31502}" presName="spacer" presStyleCnt="0"/>
      <dgm:spPr/>
    </dgm:pt>
    <dgm:pt modelId="{62CDB364-F370-4F20-96DE-A42102E4B7FB}" type="pres">
      <dgm:prSet presAssocID="{4665912F-6482-4748-9AA4-C8FCD21EF375}" presName="parentText" presStyleLbl="node1" presStyleIdx="4" presStyleCnt="6" custScaleY="74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CA27C-EB82-45E5-935B-DDF2222E78A5}" type="pres">
      <dgm:prSet presAssocID="{BAD3C3BE-B258-4DFF-96B5-2B9969F4822F}" presName="spacer" presStyleCnt="0"/>
      <dgm:spPr/>
    </dgm:pt>
    <dgm:pt modelId="{19C80EA9-FA5E-453B-BFCA-7054B296661E}" type="pres">
      <dgm:prSet presAssocID="{BEC7BE44-FF4E-43A7-97D6-F44E4C56D9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77791-B6C2-4189-8389-9A30C6157D34}" type="presOf" srcId="{163BD37C-75E8-488E-943F-374385367CEA}" destId="{2592DF50-BFB5-4491-85B1-4A0C052F4D29}" srcOrd="0" destOrd="0" presId="urn:microsoft.com/office/officeart/2005/8/layout/vList2"/>
    <dgm:cxn modelId="{199B105C-AE5A-4172-BAD3-E87A3C208907}" srcId="{BAE3D02A-1290-4A55-BFBD-BC5ECCBC206E}" destId="{784CB83C-79E1-4A2A-ACC1-CC036736567A}" srcOrd="3" destOrd="0" parTransId="{01B22CAF-35E7-428B-9C62-148164909F34}" sibTransId="{399C4E2D-E7FF-4ADA-B0ED-8FECC8E31502}"/>
    <dgm:cxn modelId="{C1BEDF61-A4A2-46C3-B8C4-1084B95C204E}" type="presOf" srcId="{BEC7BE44-FF4E-43A7-97D6-F44E4C56D98E}" destId="{19C80EA9-FA5E-453B-BFCA-7054B296661E}" srcOrd="0" destOrd="0" presId="urn:microsoft.com/office/officeart/2005/8/layout/vList2"/>
    <dgm:cxn modelId="{865C8ED8-D413-46F6-AF78-4F812D67AC2B}" type="presOf" srcId="{784CB83C-79E1-4A2A-ACC1-CC036736567A}" destId="{F357F0C6-36C2-4F27-9421-926E0DA02D8E}" srcOrd="0" destOrd="0" presId="urn:microsoft.com/office/officeart/2005/8/layout/vList2"/>
    <dgm:cxn modelId="{DE97AA39-2DF7-4C97-BC29-3E51C917BA93}" srcId="{BAE3D02A-1290-4A55-BFBD-BC5ECCBC206E}" destId="{BEC7BE44-FF4E-43A7-97D6-F44E4C56D98E}" srcOrd="5" destOrd="0" parTransId="{FB0B3876-B1FF-4B60-AD28-137FF0288E98}" sibTransId="{C7A9A868-D4C9-43F0-B449-C967FFFE3BBC}"/>
    <dgm:cxn modelId="{5EA5C11E-EF13-4B17-BCB7-C89957AFDB10}" srcId="{BAE3D02A-1290-4A55-BFBD-BC5ECCBC206E}" destId="{C5BF9A46-06AA-444D-AEC9-C750505BFDFB}" srcOrd="0" destOrd="0" parTransId="{FFB91C73-49F7-4D95-9D76-917F3EE64AB0}" sibTransId="{AF7130C7-C702-4C72-A8A3-6F2CD7CBACA4}"/>
    <dgm:cxn modelId="{A3E9F4E9-76C7-4CA3-95B1-E20BFC5200F3}" srcId="{BAE3D02A-1290-4A55-BFBD-BC5ECCBC206E}" destId="{163BD37C-75E8-488E-943F-374385367CEA}" srcOrd="2" destOrd="0" parTransId="{4D4498F7-B9EE-488E-9D03-A622A8CDF337}" sibTransId="{016C77F5-32C2-4F31-9825-B097AF32690E}"/>
    <dgm:cxn modelId="{90C88780-8A2B-4507-A042-0EC63CCC15F6}" type="presOf" srcId="{C5BF9A46-06AA-444D-AEC9-C750505BFDFB}" destId="{F6A9909E-4BC7-42BA-BBD9-BCC821152D47}" srcOrd="0" destOrd="0" presId="urn:microsoft.com/office/officeart/2005/8/layout/vList2"/>
    <dgm:cxn modelId="{4CB9635C-9895-4BBD-B35C-40F8F4F1462C}" type="presOf" srcId="{4665912F-6482-4748-9AA4-C8FCD21EF375}" destId="{62CDB364-F370-4F20-96DE-A42102E4B7FB}" srcOrd="0" destOrd="0" presId="urn:microsoft.com/office/officeart/2005/8/layout/vList2"/>
    <dgm:cxn modelId="{70FB946A-7FA9-4107-9231-920EA15B84B1}" type="presOf" srcId="{FA52A47D-A1A1-46BD-A45F-CD40487A90D4}" destId="{0C81051A-629F-4C62-A9A8-C34441478A5E}" srcOrd="0" destOrd="0" presId="urn:microsoft.com/office/officeart/2005/8/layout/vList2"/>
    <dgm:cxn modelId="{7734E442-17BB-415B-84F4-2D6851691DBE}" srcId="{BAE3D02A-1290-4A55-BFBD-BC5ECCBC206E}" destId="{4665912F-6482-4748-9AA4-C8FCD21EF375}" srcOrd="4" destOrd="0" parTransId="{B263A337-0A57-425B-AB1E-B1D0325E70DB}" sibTransId="{BAD3C3BE-B258-4DFF-96B5-2B9969F4822F}"/>
    <dgm:cxn modelId="{D0A387D3-A63E-46FF-B3CD-3384482D713A}" srcId="{BAE3D02A-1290-4A55-BFBD-BC5ECCBC206E}" destId="{FA52A47D-A1A1-46BD-A45F-CD40487A90D4}" srcOrd="1" destOrd="0" parTransId="{942B0708-133B-4477-802D-14993FE0CFA0}" sibTransId="{9992C8DB-C043-42F3-BD77-0F64A2CAAFE0}"/>
    <dgm:cxn modelId="{349A1E80-55EF-41A1-8641-2D0B65456226}" type="presOf" srcId="{BAE3D02A-1290-4A55-BFBD-BC5ECCBC206E}" destId="{DF540BBA-7C78-4E22-83B1-9E2E41CF644D}" srcOrd="0" destOrd="0" presId="urn:microsoft.com/office/officeart/2005/8/layout/vList2"/>
    <dgm:cxn modelId="{8FBD3D38-CC37-4F8F-881A-605858B53619}" type="presParOf" srcId="{DF540BBA-7C78-4E22-83B1-9E2E41CF644D}" destId="{F6A9909E-4BC7-42BA-BBD9-BCC821152D47}" srcOrd="0" destOrd="0" presId="urn:microsoft.com/office/officeart/2005/8/layout/vList2"/>
    <dgm:cxn modelId="{060AA9C3-FBD1-4DF5-9632-FF0E9910CCE3}" type="presParOf" srcId="{DF540BBA-7C78-4E22-83B1-9E2E41CF644D}" destId="{5BE90E27-02E8-4CD6-988E-E05266B5A58A}" srcOrd="1" destOrd="0" presId="urn:microsoft.com/office/officeart/2005/8/layout/vList2"/>
    <dgm:cxn modelId="{B9FB556A-5515-4D40-8180-5A1E83E9F6B2}" type="presParOf" srcId="{DF540BBA-7C78-4E22-83B1-9E2E41CF644D}" destId="{0C81051A-629F-4C62-A9A8-C34441478A5E}" srcOrd="2" destOrd="0" presId="urn:microsoft.com/office/officeart/2005/8/layout/vList2"/>
    <dgm:cxn modelId="{E6DEA995-D83B-440E-980D-01C1D58E046F}" type="presParOf" srcId="{DF540BBA-7C78-4E22-83B1-9E2E41CF644D}" destId="{F55F07C7-939C-4F40-9FE3-2C984C060436}" srcOrd="3" destOrd="0" presId="urn:microsoft.com/office/officeart/2005/8/layout/vList2"/>
    <dgm:cxn modelId="{632E149F-6462-4C41-BAF8-C46DEF51A651}" type="presParOf" srcId="{DF540BBA-7C78-4E22-83B1-9E2E41CF644D}" destId="{2592DF50-BFB5-4491-85B1-4A0C052F4D29}" srcOrd="4" destOrd="0" presId="urn:microsoft.com/office/officeart/2005/8/layout/vList2"/>
    <dgm:cxn modelId="{87966A55-D59D-49E7-9766-4D6875C46687}" type="presParOf" srcId="{DF540BBA-7C78-4E22-83B1-9E2E41CF644D}" destId="{52C87CFD-4D8E-4E99-882C-D19ACF9D4A92}" srcOrd="5" destOrd="0" presId="urn:microsoft.com/office/officeart/2005/8/layout/vList2"/>
    <dgm:cxn modelId="{D7DE2EFB-2939-4E73-B220-A62E8EBBB5EC}" type="presParOf" srcId="{DF540BBA-7C78-4E22-83B1-9E2E41CF644D}" destId="{F357F0C6-36C2-4F27-9421-926E0DA02D8E}" srcOrd="6" destOrd="0" presId="urn:microsoft.com/office/officeart/2005/8/layout/vList2"/>
    <dgm:cxn modelId="{6B2CB1FD-ADF3-4796-8A36-E499D76F2645}" type="presParOf" srcId="{DF540BBA-7C78-4E22-83B1-9E2E41CF644D}" destId="{6AEB3E2E-FCE2-4B3F-B7AD-AE32736AEB29}" srcOrd="7" destOrd="0" presId="urn:microsoft.com/office/officeart/2005/8/layout/vList2"/>
    <dgm:cxn modelId="{63769D3F-E416-42C6-BEFF-6AF3F107A65C}" type="presParOf" srcId="{DF540BBA-7C78-4E22-83B1-9E2E41CF644D}" destId="{62CDB364-F370-4F20-96DE-A42102E4B7FB}" srcOrd="8" destOrd="0" presId="urn:microsoft.com/office/officeart/2005/8/layout/vList2"/>
    <dgm:cxn modelId="{DB612A56-32C2-4549-B902-5D72DC1E2DFC}" type="presParOf" srcId="{DF540BBA-7C78-4E22-83B1-9E2E41CF644D}" destId="{6D7CA27C-EB82-45E5-935B-DDF2222E78A5}" srcOrd="9" destOrd="0" presId="urn:microsoft.com/office/officeart/2005/8/layout/vList2"/>
    <dgm:cxn modelId="{44863530-EEF4-4742-B188-377C6F512E93}" type="presParOf" srcId="{DF540BBA-7C78-4E22-83B1-9E2E41CF644D}" destId="{19C80EA9-FA5E-453B-BFCA-7054B296661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4497229C-37EC-4EC2-AE0A-8CABA624F702}" type="presOf" srcId="{9546D49D-43E5-45E5-9F57-B4D636A6E9C1}" destId="{44730DE8-EE78-40D3-9197-91096F48C31E}" srcOrd="0" destOrd="0" presId="urn:microsoft.com/office/officeart/2005/8/layout/vList2"/>
    <dgm:cxn modelId="{99B456C5-08B9-4C98-8650-20038F17669E}" type="presOf" srcId="{BFC6DB0B-6701-4122-997A-45DFDD0C67B8}" destId="{16104359-FBD0-47D8-A57D-F3672942BEF1}" srcOrd="0" destOrd="0" presId="urn:microsoft.com/office/officeart/2005/8/layout/vList2"/>
    <dgm:cxn modelId="{EBD18C65-4135-4D16-9B4E-94ACE75176AE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D4EE9E-5A4B-4834-ADDA-CE604CA3BE51}" type="presOf" srcId="{9546D49D-43E5-45E5-9F57-B4D636A6E9C1}" destId="{44730DE8-EE78-40D3-9197-91096F48C31E}" srcOrd="0" destOrd="0" presId="urn:microsoft.com/office/officeart/2005/8/layout/vList2"/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CB9BA4F9-0552-4C58-9C72-2212ECC352E1}" type="presOf" srcId="{BFC6DB0B-6701-4122-997A-45DFDD0C67B8}" destId="{16104359-FBD0-47D8-A57D-F3672942BEF1}" srcOrd="0" destOrd="0" presId="urn:microsoft.com/office/officeart/2005/8/layout/vList2"/>
    <dgm:cxn modelId="{DDBC3726-5ED8-40FC-99F4-2E13B4336054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A21F94-B1DA-40FE-A5F6-A85245C64D25}" type="doc">
      <dgm:prSet loTypeId="urn:microsoft.com/office/officeart/2005/8/layout/vList3#1" loCatId="list" qsTypeId="urn:microsoft.com/office/officeart/2005/8/quickstyle/simple2" qsCatId="simple" csTypeId="urn:microsoft.com/office/officeart/2005/8/colors/accent1_2" csCatId="accent1" phldr="1"/>
      <dgm:spPr/>
    </dgm:pt>
    <dgm:pt modelId="{1834C9CA-0A6F-4B09-9080-70D2D1FD41DA}">
      <dgm:prSet phldrT="[Текст]" custT="1"/>
      <dgm:spPr/>
      <dgm:t>
        <a:bodyPr/>
        <a:lstStyle/>
        <a:p>
          <a:pPr algn="l"/>
          <a:r>
            <a:rPr lang="ru-RU" sz="2400" dirty="0" smtClean="0"/>
            <a:t>Сканирование и первичная обработка бланков ответов участников происходит в штабе ППЭ с использованием станции сканирования</a:t>
          </a:r>
          <a:endParaRPr lang="ru-RU" sz="2400" dirty="0"/>
        </a:p>
      </dgm:t>
    </dgm:pt>
    <dgm:pt modelId="{988E268F-68A7-48AF-9AEC-BFEFCA5EFF32}" type="parTrans" cxnId="{DF6860D5-DDB0-458E-A604-D3A3931BEDC8}">
      <dgm:prSet/>
      <dgm:spPr/>
      <dgm:t>
        <a:bodyPr/>
        <a:lstStyle/>
        <a:p>
          <a:endParaRPr lang="ru-RU" sz="2400"/>
        </a:p>
      </dgm:t>
    </dgm:pt>
    <dgm:pt modelId="{08DA5850-7E9B-40B4-9AC3-CC5C2FC21E9E}" type="sibTrans" cxnId="{DF6860D5-DDB0-458E-A604-D3A3931BEDC8}">
      <dgm:prSet/>
      <dgm:spPr/>
      <dgm:t>
        <a:bodyPr/>
        <a:lstStyle/>
        <a:p>
          <a:endParaRPr lang="ru-RU" sz="2400"/>
        </a:p>
      </dgm:t>
    </dgm:pt>
    <dgm:pt modelId="{97712398-D3E9-4935-8945-B171023DD61E}">
      <dgm:prSet phldrT="[Текст]" custT="1"/>
      <dgm:spPr/>
      <dgm:t>
        <a:bodyPr/>
        <a:lstStyle/>
        <a:p>
          <a:pPr algn="l"/>
          <a:r>
            <a:rPr lang="ru-RU" sz="2400" dirty="0" smtClean="0"/>
            <a:t>Шифрование электронных образов отсканированных бланков и передача в РЦОИ  происходит по открытым каналам связи с использованием </a:t>
          </a:r>
          <a:r>
            <a:rPr lang="ru-RU" sz="2400" dirty="0" err="1" smtClean="0"/>
            <a:t>токена</a:t>
          </a:r>
          <a:r>
            <a:rPr lang="ru-RU" sz="2400" dirty="0" smtClean="0"/>
            <a:t> члена ГЭК	</a:t>
          </a:r>
          <a:endParaRPr lang="ru-RU" sz="2400" dirty="0"/>
        </a:p>
      </dgm:t>
    </dgm:pt>
    <dgm:pt modelId="{C52EA388-3AA7-43B1-9D39-50E77E98EBD3}" type="parTrans" cxnId="{CE171F8F-CFD3-4EDE-AF75-07AF7E39C917}">
      <dgm:prSet/>
      <dgm:spPr/>
      <dgm:t>
        <a:bodyPr/>
        <a:lstStyle/>
        <a:p>
          <a:endParaRPr lang="ru-RU" sz="2400"/>
        </a:p>
      </dgm:t>
    </dgm:pt>
    <dgm:pt modelId="{F70BF917-22E8-48E4-9C2E-10EF53EFC02E}" type="sibTrans" cxnId="{CE171F8F-CFD3-4EDE-AF75-07AF7E39C917}">
      <dgm:prSet/>
      <dgm:spPr/>
      <dgm:t>
        <a:bodyPr/>
        <a:lstStyle/>
        <a:p>
          <a:endParaRPr lang="ru-RU" sz="2400"/>
        </a:p>
      </dgm:t>
    </dgm:pt>
    <dgm:pt modelId="{60732E96-ED12-4A3E-B1B8-4A249B6ECCB3}">
      <dgm:prSet phldrT="[Текст]" custT="1"/>
      <dgm:spPr/>
      <dgm:t>
        <a:bodyPr/>
        <a:lstStyle/>
        <a:p>
          <a:pPr algn="l"/>
          <a:r>
            <a:rPr lang="ru-RU" sz="2400" dirty="0" smtClean="0"/>
            <a:t>Необходим возврат</a:t>
          </a:r>
          <a:r>
            <a:rPr lang="ru-RU" sz="2400" baseline="0" dirty="0" smtClean="0"/>
            <a:t> бумажных ЭМ из ППЭ в РЦОИ</a:t>
          </a:r>
          <a:endParaRPr lang="ru-RU" sz="2400" dirty="0"/>
        </a:p>
      </dgm:t>
    </dgm:pt>
    <dgm:pt modelId="{9742842A-4CB8-43E1-912C-8B6137D4223C}" type="parTrans" cxnId="{5A6DB03B-ED87-4F0E-AAA9-89C7F606EABA}">
      <dgm:prSet/>
      <dgm:spPr/>
      <dgm:t>
        <a:bodyPr/>
        <a:lstStyle/>
        <a:p>
          <a:endParaRPr lang="ru-RU" sz="2400"/>
        </a:p>
      </dgm:t>
    </dgm:pt>
    <dgm:pt modelId="{681CD804-218C-4414-ABFE-2F1A8EFF4570}" type="sibTrans" cxnId="{5A6DB03B-ED87-4F0E-AAA9-89C7F606EABA}">
      <dgm:prSet/>
      <dgm:spPr/>
      <dgm:t>
        <a:bodyPr/>
        <a:lstStyle/>
        <a:p>
          <a:endParaRPr lang="ru-RU" sz="2400"/>
        </a:p>
      </dgm:t>
    </dgm:pt>
    <dgm:pt modelId="{DBD9242A-AC83-46BE-850D-522174801AF2}" type="pres">
      <dgm:prSet presAssocID="{7FA21F94-B1DA-40FE-A5F6-A85245C64D25}" presName="linearFlow" presStyleCnt="0">
        <dgm:presLayoutVars>
          <dgm:dir/>
          <dgm:resizeHandles val="exact"/>
        </dgm:presLayoutVars>
      </dgm:prSet>
      <dgm:spPr/>
    </dgm:pt>
    <dgm:pt modelId="{A9CFCD56-B7AC-4957-884F-1696AC51037C}" type="pres">
      <dgm:prSet presAssocID="{1834C9CA-0A6F-4B09-9080-70D2D1FD41DA}" presName="composite" presStyleCnt="0"/>
      <dgm:spPr/>
    </dgm:pt>
    <dgm:pt modelId="{D73A9A0D-6F03-4EF3-BEC2-49B1411B1C2B}" type="pres">
      <dgm:prSet presAssocID="{1834C9CA-0A6F-4B09-9080-70D2D1FD41DA}" presName="imgShp" presStyleLbl="fgImgPlace1" presStyleIdx="0" presStyleCnt="3" custLinFactNeighborX="-34569" custLinFactNeighborY="-105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04B1CB-13C8-4D27-BE03-EAEFD0F0A7E4}" type="pres">
      <dgm:prSet presAssocID="{1834C9CA-0A6F-4B09-9080-70D2D1FD41DA}" presName="txShp" presStyleLbl="node1" presStyleIdx="0" presStyleCnt="3" custScaleX="128225" custScaleY="81061" custLinFactNeighborX="6138" custLinFactNeighborY="-17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171D5-52B4-47CE-ACA7-9A4319E6876F}" type="pres">
      <dgm:prSet presAssocID="{08DA5850-7E9B-40B4-9AC3-CC5C2FC21E9E}" presName="spacing" presStyleCnt="0"/>
      <dgm:spPr/>
    </dgm:pt>
    <dgm:pt modelId="{95173793-CF4B-42B0-AB23-6E747F83A0DD}" type="pres">
      <dgm:prSet presAssocID="{97712398-D3E9-4935-8945-B171023DD61E}" presName="composite" presStyleCnt="0"/>
      <dgm:spPr/>
    </dgm:pt>
    <dgm:pt modelId="{141FC11D-E983-4394-A33E-A31867C27AEF}" type="pres">
      <dgm:prSet presAssocID="{97712398-D3E9-4935-8945-B171023DD61E}" presName="imgShp" presStyleLbl="fgImgPlace1" presStyleIdx="1" presStyleCnt="3" custLinFactNeighborX="-29367" custLinFactNeighborY="-520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5F9BE7-7C68-40F9-83F1-26149AB53847}" type="pres">
      <dgm:prSet presAssocID="{97712398-D3E9-4935-8945-B171023DD61E}" presName="txShp" presStyleLbl="node1" presStyleIdx="1" presStyleCnt="3" custScaleX="130454" custLinFactNeighborX="4703" custLinFactNeighborY="-41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1C8E-2BD5-49CF-B877-B1F1EA9EBADA}" type="pres">
      <dgm:prSet presAssocID="{F70BF917-22E8-48E4-9C2E-10EF53EFC02E}" presName="spacing" presStyleCnt="0"/>
      <dgm:spPr/>
    </dgm:pt>
    <dgm:pt modelId="{99B2090C-A8AF-4EA3-951B-FDBBCEF357AF}" type="pres">
      <dgm:prSet presAssocID="{60732E96-ED12-4A3E-B1B8-4A249B6ECCB3}" presName="composite" presStyleCnt="0"/>
      <dgm:spPr/>
    </dgm:pt>
    <dgm:pt modelId="{50408F08-B027-4039-BE16-BFE2FC97754D}" type="pres">
      <dgm:prSet presAssocID="{60732E96-ED12-4A3E-B1B8-4A249B6ECCB3}" presName="imgShp" presStyleLbl="fgImgPlace1" presStyleIdx="2" presStyleCnt="3" custLinFactNeighborX="-24165" custLinFactNeighborY="-6741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0E09604-08DB-4576-B7C7-72A37FA44F36}" type="pres">
      <dgm:prSet presAssocID="{60732E96-ED12-4A3E-B1B8-4A249B6ECCB3}" presName="txShp" presStyleLbl="node1" presStyleIdx="2" presStyleCnt="3" custScaleX="127885" custScaleY="87261" custLinFactNeighborX="7242" custLinFactNeighborY="-7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71F8F-CFD3-4EDE-AF75-07AF7E39C917}" srcId="{7FA21F94-B1DA-40FE-A5F6-A85245C64D25}" destId="{97712398-D3E9-4935-8945-B171023DD61E}" srcOrd="1" destOrd="0" parTransId="{C52EA388-3AA7-43B1-9D39-50E77E98EBD3}" sibTransId="{F70BF917-22E8-48E4-9C2E-10EF53EFC02E}"/>
    <dgm:cxn modelId="{DF6860D5-DDB0-458E-A604-D3A3931BEDC8}" srcId="{7FA21F94-B1DA-40FE-A5F6-A85245C64D25}" destId="{1834C9CA-0A6F-4B09-9080-70D2D1FD41DA}" srcOrd="0" destOrd="0" parTransId="{988E268F-68A7-48AF-9AEC-BFEFCA5EFF32}" sibTransId="{08DA5850-7E9B-40B4-9AC3-CC5C2FC21E9E}"/>
    <dgm:cxn modelId="{019A6EC5-1B33-4C33-B3E6-0B5032B08BE1}" type="presOf" srcId="{97712398-D3E9-4935-8945-B171023DD61E}" destId="{E95F9BE7-7C68-40F9-83F1-26149AB53847}" srcOrd="0" destOrd="0" presId="urn:microsoft.com/office/officeart/2005/8/layout/vList3#1"/>
    <dgm:cxn modelId="{7B5B36ED-6D27-42F6-9001-85AAA3DC7AA3}" type="presOf" srcId="{7FA21F94-B1DA-40FE-A5F6-A85245C64D25}" destId="{DBD9242A-AC83-46BE-850D-522174801AF2}" srcOrd="0" destOrd="0" presId="urn:microsoft.com/office/officeart/2005/8/layout/vList3#1"/>
    <dgm:cxn modelId="{1029F919-DBC5-4488-AE29-0AF49F47BE6E}" type="presOf" srcId="{60732E96-ED12-4A3E-B1B8-4A249B6ECCB3}" destId="{E0E09604-08DB-4576-B7C7-72A37FA44F36}" srcOrd="0" destOrd="0" presId="urn:microsoft.com/office/officeart/2005/8/layout/vList3#1"/>
    <dgm:cxn modelId="{734AAC05-6DC6-4DA0-BF89-9C164AC6B8A7}" type="presOf" srcId="{1834C9CA-0A6F-4B09-9080-70D2D1FD41DA}" destId="{4004B1CB-13C8-4D27-BE03-EAEFD0F0A7E4}" srcOrd="0" destOrd="0" presId="urn:microsoft.com/office/officeart/2005/8/layout/vList3#1"/>
    <dgm:cxn modelId="{5A6DB03B-ED87-4F0E-AAA9-89C7F606EABA}" srcId="{7FA21F94-B1DA-40FE-A5F6-A85245C64D25}" destId="{60732E96-ED12-4A3E-B1B8-4A249B6ECCB3}" srcOrd="2" destOrd="0" parTransId="{9742842A-4CB8-43E1-912C-8B6137D4223C}" sibTransId="{681CD804-218C-4414-ABFE-2F1A8EFF4570}"/>
    <dgm:cxn modelId="{2BA3382E-1F18-49E9-BDD3-35A688FFBF28}" type="presParOf" srcId="{DBD9242A-AC83-46BE-850D-522174801AF2}" destId="{A9CFCD56-B7AC-4957-884F-1696AC51037C}" srcOrd="0" destOrd="0" presId="urn:microsoft.com/office/officeart/2005/8/layout/vList3#1"/>
    <dgm:cxn modelId="{3220645E-E8E1-4726-B9D5-65934285EF88}" type="presParOf" srcId="{A9CFCD56-B7AC-4957-884F-1696AC51037C}" destId="{D73A9A0D-6F03-4EF3-BEC2-49B1411B1C2B}" srcOrd="0" destOrd="0" presId="urn:microsoft.com/office/officeart/2005/8/layout/vList3#1"/>
    <dgm:cxn modelId="{B6F909CC-37F4-47C5-870F-A97AB804D6CC}" type="presParOf" srcId="{A9CFCD56-B7AC-4957-884F-1696AC51037C}" destId="{4004B1CB-13C8-4D27-BE03-EAEFD0F0A7E4}" srcOrd="1" destOrd="0" presId="urn:microsoft.com/office/officeart/2005/8/layout/vList3#1"/>
    <dgm:cxn modelId="{B534AF62-0EDE-4DD4-AB56-5FB01604D5BD}" type="presParOf" srcId="{DBD9242A-AC83-46BE-850D-522174801AF2}" destId="{3CC171D5-52B4-47CE-ACA7-9A4319E6876F}" srcOrd="1" destOrd="0" presId="urn:microsoft.com/office/officeart/2005/8/layout/vList3#1"/>
    <dgm:cxn modelId="{B9F66EEC-7EB1-4645-93E1-B8634A979A96}" type="presParOf" srcId="{DBD9242A-AC83-46BE-850D-522174801AF2}" destId="{95173793-CF4B-42B0-AB23-6E747F83A0DD}" srcOrd="2" destOrd="0" presId="urn:microsoft.com/office/officeart/2005/8/layout/vList3#1"/>
    <dgm:cxn modelId="{8E8DF51C-F357-48A3-871B-3340221E6A02}" type="presParOf" srcId="{95173793-CF4B-42B0-AB23-6E747F83A0DD}" destId="{141FC11D-E983-4394-A33E-A31867C27AEF}" srcOrd="0" destOrd="0" presId="urn:microsoft.com/office/officeart/2005/8/layout/vList3#1"/>
    <dgm:cxn modelId="{358527A4-E99B-4DCB-B1A8-5E5F4D5B0B6F}" type="presParOf" srcId="{95173793-CF4B-42B0-AB23-6E747F83A0DD}" destId="{E95F9BE7-7C68-40F9-83F1-26149AB53847}" srcOrd="1" destOrd="0" presId="urn:microsoft.com/office/officeart/2005/8/layout/vList3#1"/>
    <dgm:cxn modelId="{7BBDF88A-1B65-4203-AA1B-ABDB7BFDF37C}" type="presParOf" srcId="{DBD9242A-AC83-46BE-850D-522174801AF2}" destId="{F10C1C8E-2BD5-49CF-B877-B1F1EA9EBADA}" srcOrd="3" destOrd="0" presId="urn:microsoft.com/office/officeart/2005/8/layout/vList3#1"/>
    <dgm:cxn modelId="{A36178BE-527A-4D8D-91B2-9908B84B8E48}" type="presParOf" srcId="{DBD9242A-AC83-46BE-850D-522174801AF2}" destId="{99B2090C-A8AF-4EA3-951B-FDBBCEF357AF}" srcOrd="4" destOrd="0" presId="urn:microsoft.com/office/officeart/2005/8/layout/vList3#1"/>
    <dgm:cxn modelId="{082AAA4F-6757-4EBA-AD43-C4A36DCC476E}" type="presParOf" srcId="{99B2090C-A8AF-4EA3-951B-FDBBCEF357AF}" destId="{50408F08-B027-4039-BE16-BFE2FC97754D}" srcOrd="0" destOrd="0" presId="urn:microsoft.com/office/officeart/2005/8/layout/vList3#1"/>
    <dgm:cxn modelId="{6926F215-955A-407E-9473-5601BA7B9CF4}" type="presParOf" srcId="{99B2090C-A8AF-4EA3-951B-FDBBCEF357AF}" destId="{E0E09604-08DB-4576-B7C7-72A37FA44F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Правовая основа организации видеонаблюдения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511" custLinFactNeighborY="-70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A83FC6-016D-4BFE-95AD-610A7A61B873}" type="presOf" srcId="{9546D49D-43E5-45E5-9F57-B4D636A6E9C1}" destId="{44730DE8-EE78-40D3-9197-91096F48C31E}" srcOrd="0" destOrd="0" presId="urn:microsoft.com/office/officeart/2005/8/layout/vList2"/>
    <dgm:cxn modelId="{0B7ECB28-E461-47B3-BC82-21032AD34965}" type="presOf" srcId="{BFC6DB0B-6701-4122-997A-45DFDD0C67B8}" destId="{16104359-FBD0-47D8-A57D-F3672942BEF1}" srcOrd="0" destOrd="0" presId="urn:microsoft.com/office/officeart/2005/8/layout/vList2"/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9A6CFE61-F23F-4DEA-B649-2194B8DCFF7B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C6DB0B-6701-4122-997A-45DFDD0C67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46D49D-43E5-45E5-9F57-B4D636A6E9C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+mn-cs"/>
            </a:rPr>
            <a:t>Требования к размещению средств видеонаблюдения в ППЭ</a:t>
          </a:r>
        </a:p>
      </dgm:t>
    </dgm:pt>
    <dgm:pt modelId="{1FFF7264-9BD2-45D2-AE47-900CB964FD22}" type="parTrans" cxnId="{7F6E6DD6-7A5A-487E-9900-515B919516D2}">
      <dgm:prSet/>
      <dgm:spPr/>
      <dgm:t>
        <a:bodyPr/>
        <a:lstStyle/>
        <a:p>
          <a:endParaRPr lang="ru-RU" sz="1800" b="1"/>
        </a:p>
      </dgm:t>
    </dgm:pt>
    <dgm:pt modelId="{946D5617-8399-488B-9081-0F820762DDC1}" type="sibTrans" cxnId="{7F6E6DD6-7A5A-487E-9900-515B919516D2}">
      <dgm:prSet/>
      <dgm:spPr/>
      <dgm:t>
        <a:bodyPr/>
        <a:lstStyle/>
        <a:p>
          <a:endParaRPr lang="ru-RU" sz="1800" b="1"/>
        </a:p>
      </dgm:t>
    </dgm:pt>
    <dgm:pt modelId="{16104359-FBD0-47D8-A57D-F3672942BEF1}" type="pres">
      <dgm:prSet presAssocID="{BFC6DB0B-6701-4122-997A-45DFDD0C67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730DE8-EE78-40D3-9197-91096F48C31E}" type="pres">
      <dgm:prSet presAssocID="{9546D49D-43E5-45E5-9F57-B4D636A6E9C1}" presName="parentText" presStyleLbl="node1" presStyleIdx="0" presStyleCnt="1" custLinFactNeighborX="-10743" custLinFactNeighborY="-3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50E08-0989-4698-9411-F2F8A754B0C4}" type="presOf" srcId="{BFC6DB0B-6701-4122-997A-45DFDD0C67B8}" destId="{16104359-FBD0-47D8-A57D-F3672942BEF1}" srcOrd="0" destOrd="0" presId="urn:microsoft.com/office/officeart/2005/8/layout/vList2"/>
    <dgm:cxn modelId="{7F6E6DD6-7A5A-487E-9900-515B919516D2}" srcId="{BFC6DB0B-6701-4122-997A-45DFDD0C67B8}" destId="{9546D49D-43E5-45E5-9F57-B4D636A6E9C1}" srcOrd="0" destOrd="0" parTransId="{1FFF7264-9BD2-45D2-AE47-900CB964FD22}" sibTransId="{946D5617-8399-488B-9081-0F820762DDC1}"/>
    <dgm:cxn modelId="{D82EE4A4-6990-430E-8D7D-D10AF7B9249B}" type="presOf" srcId="{9546D49D-43E5-45E5-9F57-B4D636A6E9C1}" destId="{44730DE8-EE78-40D3-9197-91096F48C31E}" srcOrd="0" destOrd="0" presId="urn:microsoft.com/office/officeart/2005/8/layout/vList2"/>
    <dgm:cxn modelId="{4377EE05-C80C-4994-B281-1B4E1D84D2EF}" type="presParOf" srcId="{16104359-FBD0-47D8-A57D-F3672942BEF1}" destId="{44730DE8-EE78-40D3-9197-91096F48C3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9909E-4BC7-42BA-BBD9-BCC821152D47}">
      <dsp:nvSpPr>
        <dsp:cNvPr id="0" name=""/>
        <dsp:cNvSpPr/>
      </dsp:nvSpPr>
      <dsp:spPr>
        <a:xfrm>
          <a:off x="0" y="14482"/>
          <a:ext cx="8568952" cy="591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2.  Места хранения личных вещей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 организаторов, медицинского работника, ассистентов организуются до входа в ППЭ.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14482"/>
        <a:ext cx="8568952" cy="591837"/>
      </dsp:txXfrm>
    </dsp:sp>
    <dsp:sp modelId="{0C81051A-629F-4C62-A9A8-C34441478A5E}">
      <dsp:nvSpPr>
        <dsp:cNvPr id="0" name=""/>
        <dsp:cNvSpPr/>
      </dsp:nvSpPr>
      <dsp:spPr>
        <a:xfrm>
          <a:off x="0" y="704239"/>
          <a:ext cx="8568952" cy="4008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3. Аудитории для сопровождающих и СМИ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организуются до входа в ППЭ.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704239"/>
        <a:ext cx="8568952" cy="400823"/>
      </dsp:txXfrm>
    </dsp:sp>
    <dsp:sp modelId="{2592DF50-BFB5-4491-85B1-4A0C052F4D29}">
      <dsp:nvSpPr>
        <dsp:cNvPr id="0" name=""/>
        <dsp:cNvSpPr/>
      </dsp:nvSpPr>
      <dsp:spPr>
        <a:xfrm>
          <a:off x="0" y="1202982"/>
          <a:ext cx="8568952" cy="4026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4. Сроки сканирования ЭМ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– в день проведения экзамена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1202982"/>
        <a:ext cx="8568952" cy="402637"/>
      </dsp:txXfrm>
    </dsp:sp>
    <dsp:sp modelId="{F357F0C6-36C2-4F27-9421-926E0DA02D8E}">
      <dsp:nvSpPr>
        <dsp:cNvPr id="0" name=""/>
        <dsp:cNvSpPr/>
      </dsp:nvSpPr>
      <dsp:spPr>
        <a:xfrm>
          <a:off x="0" y="1703539"/>
          <a:ext cx="8568952" cy="4326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5. Медицинским работникам, членам ПК  </a:t>
          </a:r>
          <a:r>
            <a:rPr lang="ru-RU" sz="1400" b="1" kern="1200" dirty="0" smtClean="0">
              <a:solidFill>
                <a:srgbClr val="C00000"/>
              </a:solidFill>
              <a:latin typeface="Cambria" panose="02040503050406030204" pitchFamily="18" charset="0"/>
            </a:rPr>
            <a:t>запрещается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 иметь при себе средства связи.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1703539"/>
        <a:ext cx="8568952" cy="432615"/>
      </dsp:txXfrm>
    </dsp:sp>
    <dsp:sp modelId="{62CDB364-F370-4F20-96DE-A42102E4B7FB}">
      <dsp:nvSpPr>
        <dsp:cNvPr id="0" name=""/>
        <dsp:cNvSpPr/>
      </dsp:nvSpPr>
      <dsp:spPr>
        <a:xfrm>
          <a:off x="0" y="2234075"/>
          <a:ext cx="8568952" cy="4734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6. Исключаются сентябрьские и февральские сроки проведения ГИА-11.</a:t>
          </a:r>
          <a:endParaRPr lang="ru-RU" sz="1400" b="1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2234075"/>
        <a:ext cx="8568952" cy="473426"/>
      </dsp:txXfrm>
    </dsp:sp>
    <dsp:sp modelId="{19C80EA9-FA5E-453B-BFCA-7054B296661E}">
      <dsp:nvSpPr>
        <dsp:cNvPr id="0" name=""/>
        <dsp:cNvSpPr/>
      </dsp:nvSpPr>
      <dsp:spPr>
        <a:xfrm>
          <a:off x="0" y="2805421"/>
          <a:ext cx="8568952" cy="6364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7. Выписка из протокола ГЭК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о распределении </a:t>
          </a:r>
          <a:r>
            <a:rPr lang="ru-RU" sz="1400" b="1" kern="1200" dirty="0" smtClean="0">
              <a:solidFill>
                <a:srgbClr val="2E3192"/>
              </a:solidFill>
              <a:latin typeface="Cambria" panose="02040503050406030204" pitchFamily="18" charset="0"/>
            </a:rPr>
            <a:t>участников с ОВЗ </a:t>
          </a:r>
          <a:r>
            <a:rPr lang="ru-RU" sz="1400" b="0" kern="1200" dirty="0" smtClean="0">
              <a:solidFill>
                <a:srgbClr val="2E3192"/>
              </a:solidFill>
              <a:latin typeface="Cambria" panose="02040503050406030204" pitchFamily="18" charset="0"/>
            </a:rPr>
            <a:t>и о необходимости организации для них  спец. условий направляется в ППЭ не позднее 2-х рабочих дней.</a:t>
          </a:r>
          <a:endParaRPr lang="ru-RU" sz="1400" b="0" kern="1200" dirty="0">
            <a:solidFill>
              <a:srgbClr val="2E3192"/>
            </a:solidFill>
            <a:latin typeface="Cambria" panose="02040503050406030204" pitchFamily="18" charset="0"/>
          </a:endParaRPr>
        </a:p>
      </dsp:txBody>
      <dsp:txXfrm>
        <a:off x="0" y="2805421"/>
        <a:ext cx="8568952" cy="6364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4860031" cy="5034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sp:txBody>
      <dsp:txXfrm>
        <a:off x="0" y="0"/>
        <a:ext cx="4860031" cy="50346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4860031" cy="50346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Основные</a:t>
          </a:r>
          <a:r>
            <a:rPr lang="ru-RU" altLang="ru-RU" sz="2000" b="1" kern="1200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rPr>
            <a:t> </a:t>
          </a: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технологические решения:</a:t>
          </a:r>
        </a:p>
      </dsp:txBody>
      <dsp:txXfrm>
        <a:off x="0" y="0"/>
        <a:ext cx="4860031" cy="5034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04B1CB-13C8-4D27-BE03-EAEFD0F0A7E4}">
      <dsp:nvSpPr>
        <dsp:cNvPr id="0" name=""/>
        <dsp:cNvSpPr/>
      </dsp:nvSpPr>
      <dsp:spPr>
        <a:xfrm rot="10800000">
          <a:off x="972641" y="0"/>
          <a:ext cx="7245312" cy="11221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044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Сканирование и первичная обработка бланков ответов участников происходит в штабе ППЭ с использованием станции сканирования</a:t>
          </a:r>
          <a:endParaRPr lang="ru-RU" sz="2400" kern="1200" dirty="0"/>
        </a:p>
      </dsp:txBody>
      <dsp:txXfrm rot="10800000">
        <a:off x="972641" y="0"/>
        <a:ext cx="7245312" cy="1122144"/>
      </dsp:txXfrm>
    </dsp:sp>
    <dsp:sp modelId="{D73A9A0D-6F03-4EF3-BEC2-49B1411B1C2B}">
      <dsp:nvSpPr>
        <dsp:cNvPr id="0" name=""/>
        <dsp:cNvSpPr/>
      </dsp:nvSpPr>
      <dsp:spPr>
        <a:xfrm>
          <a:off x="252531" y="0"/>
          <a:ext cx="1384321" cy="13843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F9BE7-7C68-40F9-83F1-26149AB53847}">
      <dsp:nvSpPr>
        <dsp:cNvPr id="0" name=""/>
        <dsp:cNvSpPr/>
      </dsp:nvSpPr>
      <dsp:spPr>
        <a:xfrm rot="10800000">
          <a:off x="828582" y="1224139"/>
          <a:ext cx="7371261" cy="13843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044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Шифрование электронных образов отсканированных бланков и передача в РЦОИ  происходит по открытым каналам связи с использованием </a:t>
          </a:r>
          <a:r>
            <a:rPr lang="ru-RU" sz="2400" kern="1200" dirty="0" err="1" smtClean="0"/>
            <a:t>токена</a:t>
          </a:r>
          <a:r>
            <a:rPr lang="ru-RU" sz="2400" kern="1200" dirty="0" smtClean="0"/>
            <a:t> члена ГЭК	</a:t>
          </a:r>
          <a:endParaRPr lang="ru-RU" sz="2400" kern="1200" dirty="0"/>
        </a:p>
      </dsp:txBody>
      <dsp:txXfrm rot="10800000">
        <a:off x="828582" y="1224139"/>
        <a:ext cx="7371261" cy="1384321"/>
      </dsp:txXfrm>
    </dsp:sp>
    <dsp:sp modelId="{141FC11D-E983-4394-A33E-A31867C27AEF}">
      <dsp:nvSpPr>
        <dsp:cNvPr id="0" name=""/>
        <dsp:cNvSpPr/>
      </dsp:nvSpPr>
      <dsp:spPr>
        <a:xfrm>
          <a:off x="324543" y="1080114"/>
          <a:ext cx="1384321" cy="13843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E09604-08DB-4576-B7C7-72A37FA44F36}">
      <dsp:nvSpPr>
        <dsp:cNvPr id="0" name=""/>
        <dsp:cNvSpPr/>
      </dsp:nvSpPr>
      <dsp:spPr>
        <a:xfrm rot="10800000">
          <a:off x="1044628" y="2664293"/>
          <a:ext cx="7226100" cy="120797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0447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Необходим возврат</a:t>
          </a:r>
          <a:r>
            <a:rPr lang="ru-RU" sz="2400" kern="1200" baseline="0" dirty="0" smtClean="0"/>
            <a:t> бумажных ЭМ из ППЭ в РЦОИ</a:t>
          </a:r>
          <a:endParaRPr lang="ru-RU" sz="2400" kern="1200" dirty="0"/>
        </a:p>
      </dsp:txBody>
      <dsp:txXfrm rot="10800000">
        <a:off x="1044628" y="2664293"/>
        <a:ext cx="7226100" cy="1207972"/>
      </dsp:txXfrm>
    </dsp:sp>
    <dsp:sp modelId="{50408F08-B027-4039-BE16-BFE2FC97754D}">
      <dsp:nvSpPr>
        <dsp:cNvPr id="0" name=""/>
        <dsp:cNvSpPr/>
      </dsp:nvSpPr>
      <dsp:spPr>
        <a:xfrm>
          <a:off x="396556" y="2664300"/>
          <a:ext cx="1384321" cy="13843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6624736" cy="936000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+mn-cs"/>
            </a:rPr>
            <a:t>Правовая основа организации видеонаблюдения</a:t>
          </a:r>
        </a:p>
      </dsp:txBody>
      <dsp:txXfrm>
        <a:off x="0" y="0"/>
        <a:ext cx="6624736" cy="9360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730DE8-EE78-40D3-9197-91096F48C31E}">
      <dsp:nvSpPr>
        <dsp:cNvPr id="0" name=""/>
        <dsp:cNvSpPr/>
      </dsp:nvSpPr>
      <dsp:spPr>
        <a:xfrm>
          <a:off x="0" y="0"/>
          <a:ext cx="8496944" cy="48671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Times New Roman" pitchFamily="18" charset="0"/>
              <a:cs typeface="+mn-cs"/>
            </a:rPr>
            <a:t>Требования к размещению средств видеонаблюдения в ППЭ</a:t>
          </a:r>
        </a:p>
      </dsp:txBody>
      <dsp:txXfrm>
        <a:off x="0" y="0"/>
        <a:ext cx="8496944" cy="48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0.18103</cdr:x>
      <cdr:y>0.14925</cdr:y>
    </cdr:from>
    <cdr:to>
      <cdr:x>0.19828</cdr:x>
      <cdr:y>0.1791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720080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719A-0941-44EE-8352-9BF26E64413E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7E5A2-6957-4A62-9AF1-89729EE3B4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AE1A-891E-4AD9-B412-EAA3C69B04A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2925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B1050-AA26-4374-A567-F91DB2E511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6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3AFCB-E160-4984-97C7-99194B2A7C6A}" type="slidenum">
              <a:rPr lang="ru-RU" altLang="ru-RU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13EF8C-83FB-490C-9A7E-59ACF197D877}" type="slidenum">
              <a:rPr lang="ru-RU" altLang="ru-RU"/>
              <a:pPr/>
              <a:t>31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aseline="0" dirty="0" smtClean="0"/>
              <a:t>;</a:t>
            </a:r>
          </a:p>
          <a:p>
            <a:endParaRPr lang="ru-RU" altLang="ru-RU" baseline="0" dirty="0" smtClean="0"/>
          </a:p>
          <a:p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67357-1C61-462C-9724-7FAF17F8EA2F}" type="slidenum">
              <a:rPr lang="ru-RU" altLang="ru-RU"/>
              <a:pPr/>
              <a:t>43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D67357-1C61-462C-9724-7FAF17F8EA2F}" type="slidenum">
              <a:rPr lang="ru-RU" altLang="ru-RU"/>
              <a:pPr/>
              <a:t>44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4400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Нарушения порядка проведения ЕГЭ:</a:t>
            </a:r>
          </a:p>
          <a:p>
            <a:pPr>
              <a:buFontTx/>
              <a:buChar char="-"/>
            </a:pPr>
            <a:r>
              <a:rPr lang="ru-RU" dirty="0" smtClean="0"/>
              <a:t> не закрыт шкаф со справочными материалами;</a:t>
            </a:r>
          </a:p>
          <a:p>
            <a:pPr>
              <a:buFontTx/>
              <a:buChar char="-"/>
            </a:pPr>
            <a:r>
              <a:rPr lang="ru-RU" dirty="0" smtClean="0"/>
              <a:t> нет проверки документов и соответствия со списками;</a:t>
            </a:r>
          </a:p>
          <a:p>
            <a:pPr>
              <a:buFontTx/>
              <a:buChar char="-"/>
            </a:pPr>
            <a:r>
              <a:rPr lang="ru-RU" dirty="0" smtClean="0"/>
              <a:t> наличие личных вещей;</a:t>
            </a:r>
          </a:p>
          <a:p>
            <a:pPr>
              <a:buFontTx/>
              <a:buChar char="-"/>
            </a:pPr>
            <a:r>
              <a:rPr lang="ru-RU" dirty="0" smtClean="0"/>
              <a:t> отсутствие сопровождающих при перемещении по ППЭ (в том числе опоздавших на ЕГЭ)</a:t>
            </a:r>
          </a:p>
          <a:p>
            <a:pPr>
              <a:buFontTx/>
              <a:buChar char="-"/>
            </a:pPr>
            <a:r>
              <a:rPr lang="ru-RU" dirty="0" smtClean="0"/>
              <a:t> вскрытие ЭМ до 10-00;</a:t>
            </a:r>
          </a:p>
          <a:p>
            <a:pPr>
              <a:buFontTx/>
              <a:buChar char="-"/>
            </a:pPr>
            <a:r>
              <a:rPr lang="ru-RU" dirty="0" smtClean="0"/>
              <a:t> неполный инструктаж участников ЕГЭ;</a:t>
            </a:r>
          </a:p>
          <a:p>
            <a:pPr>
              <a:buFontTx/>
              <a:buChar char="-"/>
            </a:pPr>
            <a:r>
              <a:rPr lang="ru-RU" dirty="0" smtClean="0"/>
              <a:t> ЭМ не упаковывались в пакеты после экзамена;</a:t>
            </a:r>
          </a:p>
          <a:p>
            <a:pPr>
              <a:buFontTx/>
              <a:buChar char="-"/>
            </a:pPr>
            <a:r>
              <a:rPr lang="ru-RU" dirty="0" smtClean="0"/>
              <a:t> смена рабочего места участником ЕГЭ;</a:t>
            </a:r>
          </a:p>
          <a:p>
            <a:pPr>
              <a:buFontTx/>
              <a:buChar char="-"/>
            </a:pPr>
            <a:r>
              <a:rPr lang="ru-RU" dirty="0" smtClean="0"/>
              <a:t> наличие у организаторов и обучающихся сотовых телефонов;</a:t>
            </a:r>
          </a:p>
          <a:p>
            <a:pPr>
              <a:buFontTx/>
              <a:buChar char="-"/>
            </a:pPr>
            <a:r>
              <a:rPr lang="ru-RU" dirty="0" smtClean="0"/>
              <a:t> наличие справочных материалов (в туалете)</a:t>
            </a:r>
          </a:p>
          <a:p>
            <a:endParaRPr lang="ru-RU" dirty="0" smtClean="0"/>
          </a:p>
          <a:p>
            <a:r>
              <a:rPr lang="ru-RU" b="1" dirty="0" smtClean="0"/>
              <a:t>Анализ результатов:</a:t>
            </a:r>
          </a:p>
          <a:p>
            <a:pPr>
              <a:buFontTx/>
              <a:buChar char="-"/>
            </a:pPr>
            <a:r>
              <a:rPr lang="ru-RU" dirty="0" smtClean="0"/>
              <a:t> у «двоечников» большое повышение баллов при пересдаче</a:t>
            </a:r>
          </a:p>
          <a:p>
            <a:pPr>
              <a:buFontTx/>
              <a:buChar char="-"/>
            </a:pPr>
            <a:r>
              <a:rPr lang="ru-RU" dirty="0" smtClean="0"/>
              <a:t> в отдаленных ППЭ средний балл по аудиториям «</a:t>
            </a:r>
            <a:r>
              <a:rPr lang="ru-RU" dirty="0" err="1" smtClean="0"/>
              <a:t>оффлайн</a:t>
            </a:r>
            <a:r>
              <a:rPr lang="ru-RU" dirty="0" smtClean="0"/>
              <a:t>» гораздо больше, чем по России (слабый контроль, разговоры, организаторы покидали аудиторию или 5-6 организаторов в аудитории, вынос ЭМ неупакованными, обрывается запись)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Анализ работ</a:t>
            </a:r>
            <a:r>
              <a:rPr lang="ru-RU" dirty="0" smtClean="0"/>
              <a:t> (перепроверка работ </a:t>
            </a:r>
            <a:r>
              <a:rPr lang="ru-RU" dirty="0" err="1" smtClean="0"/>
              <a:t>высокобалльников</a:t>
            </a:r>
            <a:r>
              <a:rPr lang="ru-RU" dirty="0" smtClean="0"/>
              <a:t>, пересдачи с «двойки» на большое повышение)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Цветная металлургия</a:t>
            </a:r>
            <a:r>
              <a:rPr lang="ru-RU" dirty="0" smtClean="0"/>
              <a:t>:</a:t>
            </a:r>
            <a:r>
              <a:rPr lang="ru-RU" baseline="0" dirty="0" smtClean="0"/>
              <a:t> п</a:t>
            </a:r>
            <a:r>
              <a:rPr lang="ru-RU" dirty="0" smtClean="0"/>
              <a:t>редприятия Красноярского края производят около 27 % российского первичного алюминия; Норильский никель производит более 70 % российской меди, 80 % никеля, 75 % кобальта, более 90 % металлов платиновой группы.</a:t>
            </a:r>
          </a:p>
          <a:p>
            <a:endParaRPr lang="ru-RU" dirty="0" smtClean="0"/>
          </a:p>
          <a:p>
            <a:r>
              <a:rPr lang="ru-RU" dirty="0" smtClean="0"/>
              <a:t>Красноярский край обладает крупнейшим в России гидроэнергетическим потенциалом. На Енисее построены одни из крупнейших в мире гидроэлектростанций. На территории края находятся 20 действующих и 1 строящаяся электростанция.</a:t>
            </a:r>
          </a:p>
          <a:p>
            <a:endParaRPr lang="ru-RU" dirty="0" smtClean="0"/>
          </a:p>
          <a:p>
            <a:r>
              <a:rPr lang="ru-RU" b="1" dirty="0" smtClean="0"/>
              <a:t>Машиностроительные</a:t>
            </a:r>
            <a:r>
              <a:rPr lang="ru-RU" dirty="0" smtClean="0"/>
              <a:t> предприятия Красноярского края производят продукцию как гражданского, так и оборонного назначения: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зерноуборочные комбайны и с/</a:t>
            </a:r>
            <a:r>
              <a:rPr lang="ru-RU" dirty="0" err="1" smtClean="0"/>
              <a:t>х</a:t>
            </a:r>
            <a:r>
              <a:rPr lang="ru-RU" dirty="0" smtClean="0"/>
              <a:t> технику — Красноярский завод комбайнов, Назаровский завод с/</a:t>
            </a:r>
            <a:r>
              <a:rPr lang="ru-RU" dirty="0" err="1" smtClean="0"/>
              <a:t>х</a:t>
            </a:r>
            <a:r>
              <a:rPr lang="ru-RU" dirty="0" smtClean="0"/>
              <a:t> машиностроения;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лесопогрузчики, лесовалочные машины и пр. — </a:t>
            </a:r>
            <a:r>
              <a:rPr lang="ru-RU" dirty="0" err="1" smtClean="0"/>
              <a:t>Кралесмаш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бытовые холодильники — «Бирюса»;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карьерные экскаваторы — </a:t>
            </a:r>
            <a:r>
              <a:rPr lang="ru-RU" dirty="0" err="1" smtClean="0"/>
              <a:t>Крастяжмаш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мостовые краны до 200 тонн — «</a:t>
            </a:r>
            <a:r>
              <a:rPr lang="ru-RU" dirty="0" err="1" smtClean="0"/>
              <a:t>Сибтяжмаш</a:t>
            </a:r>
            <a:r>
              <a:rPr lang="ru-RU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ракетно-космическая техника — ОАО «</a:t>
            </a:r>
            <a:r>
              <a:rPr lang="ru-RU" dirty="0" err="1" smtClean="0"/>
              <a:t>Красмаш</a:t>
            </a:r>
            <a:r>
              <a:rPr lang="ru-RU" dirty="0" smtClean="0"/>
              <a:t>», ОАО «ИСС» имени академика М. Ф. </a:t>
            </a:r>
            <a:r>
              <a:rPr lang="ru-RU" dirty="0" err="1" smtClean="0"/>
              <a:t>Решетнёва</a:t>
            </a:r>
            <a:r>
              <a:rPr lang="ru-RU" dirty="0" smtClean="0"/>
              <a:t>";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речные суда — Красноярская судоверфь;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В лесозаготовке и деревообработке </a:t>
            </a:r>
            <a:r>
              <a:rPr lang="ru-RU" dirty="0" smtClean="0"/>
              <a:t>работают около 400 предприятий. Крупнейшие из них: ООО «Енисейский ЦБК», ОАО «</a:t>
            </a:r>
            <a:r>
              <a:rPr lang="ru-RU" dirty="0" err="1" smtClean="0"/>
              <a:t>Лесосибирский</a:t>
            </a:r>
            <a:r>
              <a:rPr lang="ru-RU" dirty="0" smtClean="0"/>
              <a:t> ЛДК», ООО «</a:t>
            </a:r>
            <a:r>
              <a:rPr lang="ru-RU" dirty="0" err="1" smtClean="0"/>
              <a:t>Енисейлесозавод</a:t>
            </a:r>
            <a:r>
              <a:rPr lang="ru-RU" dirty="0" smtClean="0"/>
              <a:t>», ЗАО «</a:t>
            </a:r>
            <a:r>
              <a:rPr lang="ru-RU" dirty="0" err="1" smtClean="0"/>
              <a:t>Новоенисейский</a:t>
            </a:r>
            <a:r>
              <a:rPr lang="ru-RU" dirty="0" smtClean="0"/>
              <a:t> ЛХК», ООО «ДОК Енисей», ООО «Канский ЛДК» и др. 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Химическая промышленность </a:t>
            </a:r>
            <a:r>
              <a:rPr lang="ru-RU" dirty="0" smtClean="0"/>
              <a:t>края производит: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бензин и нефтепродукты — </a:t>
            </a:r>
            <a:r>
              <a:rPr lang="ru-RU" dirty="0" err="1" smtClean="0"/>
              <a:t>Ачинский</a:t>
            </a:r>
            <a:r>
              <a:rPr lang="ru-RU" dirty="0" smtClean="0"/>
              <a:t> нефтеперерабатывающий завод;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каучуки — Красноярский завод синтетического каучука;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автомобильные и авиационные шины — Красноярский шинный завод;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этанол — «Красноярский </a:t>
            </a:r>
            <a:r>
              <a:rPr lang="ru-RU" dirty="0" err="1" smtClean="0"/>
              <a:t>биохимзавод</a:t>
            </a:r>
            <a:r>
              <a:rPr lang="ru-RU" dirty="0" smtClean="0"/>
              <a:t>», «Канский </a:t>
            </a:r>
            <a:r>
              <a:rPr lang="ru-RU" dirty="0" err="1" smtClean="0"/>
              <a:t>биоэтанол</a:t>
            </a:r>
            <a:r>
              <a:rPr lang="ru-RU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пенициллин и др. лекарственные препараты — </a:t>
            </a:r>
            <a:r>
              <a:rPr lang="ru-RU" dirty="0" err="1" smtClean="0"/>
              <a:t>Красфарма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Нефтедобывающая промышленность</a:t>
            </a:r>
          </a:p>
          <a:p>
            <a:pPr>
              <a:buFont typeface="Arial" pitchFamily="34" charset="0"/>
              <a:buNone/>
            </a:pPr>
            <a:r>
              <a:rPr lang="ru-RU" dirty="0" smtClean="0"/>
              <a:t>21 августа 2009 года началась промышленная эксплуатация </a:t>
            </a:r>
            <a:r>
              <a:rPr lang="ru-RU" dirty="0" err="1" smtClean="0"/>
              <a:t>Ванкорского</a:t>
            </a:r>
            <a:r>
              <a:rPr lang="ru-RU" dirty="0" smtClean="0"/>
              <a:t> нефтегазового месторождения. Запасы нефти на месторождении превышают 260 </a:t>
            </a:r>
            <a:r>
              <a:rPr lang="ru-RU" dirty="0" err="1" smtClean="0"/>
              <a:t>млн</a:t>
            </a:r>
            <a:r>
              <a:rPr lang="ru-RU" dirty="0" smtClean="0"/>
              <a:t> тонн, природного газа — около 90 </a:t>
            </a:r>
            <a:r>
              <a:rPr lang="ru-RU" dirty="0" err="1" smtClean="0"/>
              <a:t>млрд</a:t>
            </a:r>
            <a:r>
              <a:rPr lang="ru-RU" dirty="0" smtClean="0"/>
              <a:t> м³. Проектная мощность — 14 </a:t>
            </a:r>
            <a:r>
              <a:rPr lang="ru-RU" dirty="0" err="1" smtClean="0"/>
              <a:t>млн</a:t>
            </a:r>
            <a:r>
              <a:rPr lang="ru-RU" dirty="0" smtClean="0"/>
              <a:t> тонн нефти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Цветная металлургия</a:t>
            </a:r>
            <a:r>
              <a:rPr lang="ru-RU" dirty="0" smtClean="0"/>
              <a:t>:</a:t>
            </a:r>
            <a:r>
              <a:rPr lang="ru-RU" baseline="0" dirty="0" smtClean="0"/>
              <a:t> п</a:t>
            </a:r>
            <a:r>
              <a:rPr lang="ru-RU" dirty="0" smtClean="0"/>
              <a:t>редприятия Красноярского края производят около 27 % российского первичного алюминия; Норильский никель производит более 70 % российской меди, 80 % никеля, 75 % кобальта, более 90 % металлов платиновой группы.</a:t>
            </a:r>
          </a:p>
          <a:p>
            <a:endParaRPr lang="ru-RU" dirty="0" smtClean="0"/>
          </a:p>
          <a:p>
            <a:r>
              <a:rPr lang="ru-RU" dirty="0" smtClean="0"/>
              <a:t>Красноярский край обладает крупнейшим в России гидроэнергетическим потенциалом. На Енисее построены одни из крупнейших в мире гидроэлектростанций. На территории края находятся 20 действующих и 1 строящаяся электростанция.</a:t>
            </a:r>
          </a:p>
          <a:p>
            <a:endParaRPr lang="ru-RU" dirty="0" smtClean="0"/>
          </a:p>
          <a:p>
            <a:r>
              <a:rPr lang="ru-RU" b="1" dirty="0" smtClean="0"/>
              <a:t>Машиностроительные</a:t>
            </a:r>
            <a:r>
              <a:rPr lang="ru-RU" dirty="0" smtClean="0"/>
              <a:t> предприятия Красноярского края производят продукцию как гражданского, так и оборонного назначения: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зерноуборочные комбайны и с/</a:t>
            </a:r>
            <a:r>
              <a:rPr lang="ru-RU" dirty="0" err="1" smtClean="0"/>
              <a:t>х</a:t>
            </a:r>
            <a:r>
              <a:rPr lang="ru-RU" dirty="0" smtClean="0"/>
              <a:t> технику — Красноярский завод комбайнов, Назаровский завод с/</a:t>
            </a:r>
            <a:r>
              <a:rPr lang="ru-RU" dirty="0" err="1" smtClean="0"/>
              <a:t>х</a:t>
            </a:r>
            <a:r>
              <a:rPr lang="ru-RU" dirty="0" smtClean="0"/>
              <a:t> машиностроения;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лесопогрузчики, лесовалочные машины и пр. — </a:t>
            </a:r>
            <a:r>
              <a:rPr lang="ru-RU" dirty="0" err="1" smtClean="0"/>
              <a:t>Кралесмаш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бытовые холодильники — «Бирюса»;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карьерные экскаваторы — </a:t>
            </a:r>
            <a:r>
              <a:rPr lang="ru-RU" dirty="0" err="1" smtClean="0"/>
              <a:t>Крастяжмаш</a:t>
            </a:r>
            <a:r>
              <a:rPr lang="ru-RU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мостовые краны до 200 тонн — «</a:t>
            </a:r>
            <a:r>
              <a:rPr lang="ru-RU" dirty="0" err="1" smtClean="0"/>
              <a:t>Сибтяжмаш</a:t>
            </a:r>
            <a:r>
              <a:rPr lang="ru-RU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ракетно-космическая техника — ОАО «</a:t>
            </a:r>
            <a:r>
              <a:rPr lang="ru-RU" dirty="0" err="1" smtClean="0"/>
              <a:t>Красмаш</a:t>
            </a:r>
            <a:r>
              <a:rPr lang="ru-RU" dirty="0" smtClean="0"/>
              <a:t>», ОАО «ИСС» имени академика М. Ф. </a:t>
            </a:r>
            <a:r>
              <a:rPr lang="ru-RU" dirty="0" err="1" smtClean="0"/>
              <a:t>Решетнёва</a:t>
            </a:r>
            <a:r>
              <a:rPr lang="ru-RU" dirty="0" smtClean="0"/>
              <a:t>";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речные суда — Красноярская судоверфь;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В лесозаготовке и деревообработке </a:t>
            </a:r>
            <a:r>
              <a:rPr lang="ru-RU" dirty="0" smtClean="0"/>
              <a:t>работают около 400 предприятий. Крупнейшие из них: ООО «Енисейский ЦБК», ОАО «</a:t>
            </a:r>
            <a:r>
              <a:rPr lang="ru-RU" dirty="0" err="1" smtClean="0"/>
              <a:t>Лесосибирский</a:t>
            </a:r>
            <a:r>
              <a:rPr lang="ru-RU" dirty="0" smtClean="0"/>
              <a:t> ЛДК», ООО «</a:t>
            </a:r>
            <a:r>
              <a:rPr lang="ru-RU" dirty="0" err="1" smtClean="0"/>
              <a:t>Енисейлесозавод</a:t>
            </a:r>
            <a:r>
              <a:rPr lang="ru-RU" dirty="0" smtClean="0"/>
              <a:t>», ЗАО «</a:t>
            </a:r>
            <a:r>
              <a:rPr lang="ru-RU" dirty="0" err="1" smtClean="0"/>
              <a:t>Новоенисейский</a:t>
            </a:r>
            <a:r>
              <a:rPr lang="ru-RU" dirty="0" smtClean="0"/>
              <a:t> ЛХК», ООО «ДОК Енисей», ООО «Канский ЛДК» и др. 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Химическая промышленность </a:t>
            </a:r>
            <a:r>
              <a:rPr lang="ru-RU" dirty="0" smtClean="0"/>
              <a:t>края производит:</a:t>
            </a:r>
          </a:p>
          <a:p>
            <a:pPr>
              <a:buFont typeface="Arial" pitchFamily="34" charset="0"/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бензин и нефтепродукты — </a:t>
            </a:r>
            <a:r>
              <a:rPr lang="ru-RU" dirty="0" err="1" smtClean="0"/>
              <a:t>Ачинский</a:t>
            </a:r>
            <a:r>
              <a:rPr lang="ru-RU" dirty="0" smtClean="0"/>
              <a:t> нефтеперерабатывающий завод;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каучуки — Красноярский завод синтетического каучука;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автомобильные и авиационные шины — Красноярский шинный завод;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этанол — «Красноярский </a:t>
            </a:r>
            <a:r>
              <a:rPr lang="ru-RU" dirty="0" err="1" smtClean="0"/>
              <a:t>биохимзавод</a:t>
            </a:r>
            <a:r>
              <a:rPr lang="ru-RU" dirty="0" smtClean="0"/>
              <a:t>», «Канский </a:t>
            </a:r>
            <a:r>
              <a:rPr lang="ru-RU" dirty="0" err="1" smtClean="0"/>
              <a:t>биоэтанол</a:t>
            </a:r>
            <a:r>
              <a:rPr lang="ru-RU" dirty="0" smtClean="0"/>
              <a:t>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пенициллин и др. лекарственные препараты — </a:t>
            </a:r>
            <a:r>
              <a:rPr lang="ru-RU" dirty="0" err="1" smtClean="0"/>
              <a:t>Красфарма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None/>
            </a:pPr>
            <a:r>
              <a:rPr lang="ru-RU" b="1" dirty="0" smtClean="0"/>
              <a:t>Нефтедобывающая промышленность</a:t>
            </a:r>
          </a:p>
          <a:p>
            <a:pPr>
              <a:buFont typeface="Arial" pitchFamily="34" charset="0"/>
              <a:buNone/>
            </a:pPr>
            <a:r>
              <a:rPr lang="ru-RU" dirty="0" smtClean="0"/>
              <a:t>21 августа 2009 года началась промышленная эксплуатация </a:t>
            </a:r>
            <a:r>
              <a:rPr lang="ru-RU" dirty="0" err="1" smtClean="0"/>
              <a:t>Ванкорского</a:t>
            </a:r>
            <a:r>
              <a:rPr lang="ru-RU" dirty="0" smtClean="0"/>
              <a:t> нефтегазового месторождения. Запасы нефти на месторождении превышают 260 </a:t>
            </a:r>
            <a:r>
              <a:rPr lang="ru-RU" dirty="0" err="1" smtClean="0"/>
              <a:t>млн</a:t>
            </a:r>
            <a:r>
              <a:rPr lang="ru-RU" dirty="0" smtClean="0"/>
              <a:t> тонн, природного газа — около 90 </a:t>
            </a:r>
            <a:r>
              <a:rPr lang="ru-RU" dirty="0" err="1" smtClean="0"/>
              <a:t>млрд</a:t>
            </a:r>
            <a:r>
              <a:rPr lang="ru-RU" dirty="0" smtClean="0"/>
              <a:t> м³. Проектная мощность — 14 </a:t>
            </a:r>
            <a:r>
              <a:rPr lang="ru-RU" dirty="0" err="1" smtClean="0"/>
              <a:t>млн</a:t>
            </a:r>
            <a:r>
              <a:rPr lang="ru-RU" dirty="0" smtClean="0"/>
              <a:t> тонн нефти в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5319A3-3E46-4E0F-9E07-BD54EB6999AE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1E2A78-CBE8-4527-9C54-893CB54E652A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solidFill>
                  <a:srgbClr val="D07004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B327A-3AC5-4A8A-A0AF-457FE33809F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EA8E-DDBA-4EA2-96E9-9E4D2B058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9EED-3886-4E51-86A1-0214F13A5A03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8917F-F78B-49E1-B287-8033EB8DF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544E-5391-4505-AD86-7795B68219D8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F781C-A0BB-4728-9F28-0418E91E4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B327A-3AC5-4A8A-A0AF-457FE33809F3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D7EA8E-DDBA-4EA2-96E9-9E4D2B0589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44F56E-BC05-4B0D-A622-E2EC3187AA0A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B1223F-4900-4170-BA34-0156F171F9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7592AA-D7F1-4DA1-BAF8-EE6B703964A1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6B270E-A9D3-48D6-847C-280A90FCD6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4C5288-4108-44F4-A231-DA5505BEDF8B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9D1216-6F0F-4184-A66F-615EB023F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45217F-C68E-4F0B-AA6F-E43A35365FEB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E0A861-8607-40A1-8672-805EBCB749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BF62CA-B2B9-4D22-8A3C-65B1EC38831E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747273-A5ED-4B7A-B344-B7652A6C41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DA4F38-B41A-4841-A6FC-9E7311BF6660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45A621-49F2-4DA3-A7AE-3172CD616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478190-BB94-4E72-8CBF-925EA2A48355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498D69-EBF6-43CD-A2A5-BDD8B14EA0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F56E-BC05-4B0D-A622-E2EC3187AA0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1223F-4900-4170-BA34-0156F171F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A5F37A-FE06-4891-9A29-931C3D318605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32D0AA-3B02-482B-9040-E90205F6DD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979EED-3886-4E51-86A1-0214F13A5A03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18917F-F78B-49E1-B287-8033EB8DFD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70544E-5391-4505-AD86-7795B68219D8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4F781C-A0BB-4728-9F28-0418E91E4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592AA-D7F1-4DA1-BAF8-EE6B703964A1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270E-A9D3-48D6-847C-280A90FCD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C5288-4108-44F4-A231-DA5505BEDF8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1216-6F0F-4184-A66F-615EB023F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217F-C68E-4F0B-AA6F-E43A35365FEB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A861-8607-40A1-8672-805EBCB7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F62CA-B2B9-4D22-8A3C-65B1EC38831E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7273-A5ED-4B7A-B344-B7652A6C4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4F38-B41A-4841-A6FC-9E7311BF6660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5A621-49F2-4DA3-A7AE-3172CD61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78190-BB94-4E72-8CBF-925EA2A4835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8D69-EBF6-43CD-A2A5-BDD8B14E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F37A-FE06-4891-9A29-931C3D318605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2D0AA-3B02-482B-9040-E90205F6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53275" y="56644"/>
            <a:ext cx="7499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9DE7A-CFD2-4054-9473-F9CCB9548CBA}" type="datetimeFigureOut">
              <a:rPr lang="ru-RU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910099-E5F3-4960-89FA-DD2C75170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7705" t="31" r="53256" b="7435"/>
          <a:stretch>
            <a:fillRect/>
          </a:stretch>
        </p:blipFill>
        <p:spPr bwMode="auto">
          <a:xfrm>
            <a:off x="0" y="0"/>
            <a:ext cx="1020907" cy="10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4000" b="1" kern="1400" cap="all" spc="0" dirty="0" smtClean="0">
          <a:ln w="0"/>
          <a:solidFill>
            <a:srgbClr val="D07004"/>
          </a:solidFill>
          <a:effectLst>
            <a:reflection blurRad="12700" stA="50000" endPos="50000" dist="5000" dir="5400000" sy="-100000" rotWithShape="0"/>
          </a:effectLst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9D9DE7A-CFD2-4054-9473-F9CCB9548CBA}" type="datetimeFigureOut">
              <a:rPr lang="ru-RU" smtClean="0"/>
              <a:pPr>
                <a:defRPr/>
              </a:pPr>
              <a:t>01.02.2016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C910099-E5F3-4960-89FA-DD2C751702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 l="7705" t="31" r="53256" b="7435"/>
          <a:stretch>
            <a:fillRect/>
          </a:stretch>
        </p:blipFill>
        <p:spPr bwMode="auto">
          <a:xfrm>
            <a:off x="0" y="0"/>
            <a:ext cx="1020907" cy="103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onflict11@coko24.ru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onflict11@coko24.ru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737" y="9939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Сочинение 2015</a:t>
            </a:r>
            <a:endParaRPr lang="ru-RU" sz="6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16331" y="5482044"/>
            <a:ext cx="5934892" cy="679269"/>
          </a:xfrm>
          <a:prstGeom prst="rect">
            <a:avLst/>
          </a:prstGeom>
        </p:spPr>
        <p:txBody>
          <a:bodyPr vert="horz" lIns="182880" tIns="0">
            <a:normAutofit/>
          </a:bodyPr>
          <a:lstStyle/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Минусинск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Изображение 6" descr="ЕГЭ 5 - копи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-8334" y="0"/>
            <a:ext cx="9152335" cy="1690688"/>
            <a:chOff x="0" y="-2"/>
            <a:chExt cx="12202563" cy="1690689"/>
          </a:xfrm>
        </p:grpSpPr>
        <p:pic>
          <p:nvPicPr>
            <p:cNvPr id="13317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"/>
              <a:ext cx="12202563" cy="1690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0961" y="154524"/>
              <a:ext cx="2700025" cy="107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565548" y="252413"/>
            <a:ext cx="6382940" cy="1325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dirty="0" smtClean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Работа федеральных </a:t>
            </a:r>
            <a:r>
              <a:rPr lang="ru-RU" altLang="ru-RU" sz="3800" dirty="0" err="1" smtClean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он-лайн</a:t>
            </a:r>
            <a:r>
              <a:rPr lang="ru-RU" altLang="ru-RU" sz="3800" dirty="0" smtClean="0">
                <a:solidFill>
                  <a:srgbClr val="1F4E7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наблюдателей</a:t>
            </a:r>
            <a:endParaRPr kumimoji="0" lang="ru-RU" altLang="ru-RU" sz="3800" dirty="0" smtClean="0">
              <a:solidFill>
                <a:srgbClr val="1F4E7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Итоги 2015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Красноярский край – в «желтой зоне» (по рейтингу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Нарушения порядка проведения ЕГЭ</a:t>
            </a:r>
          </a:p>
          <a:p>
            <a:r>
              <a:rPr lang="ru-RU" dirty="0" smtClean="0"/>
              <a:t>Анализ результатов</a:t>
            </a:r>
          </a:p>
          <a:p>
            <a:r>
              <a:rPr lang="ru-RU" dirty="0" smtClean="0"/>
              <a:t>54 протокола по административному нарушению (всего на 160 тысяч)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0038" y="287748"/>
            <a:ext cx="758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Нарушения Порядка проведения ЕГЭ в 2015 году участниками: </a:t>
            </a:r>
            <a:r>
              <a:rPr lang="ru-RU" b="1" dirty="0" smtClean="0">
                <a:solidFill>
                  <a:schemeClr val="bg1"/>
                </a:solidFill>
              </a:rPr>
              <a:t>участниками: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7281" y="1427582"/>
            <a:ext cx="281054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b="1" dirty="0" smtClean="0"/>
              <a:t>Удалено 43 участника ЕГЭ:</a:t>
            </a:r>
          </a:p>
          <a:p>
            <a:pPr>
              <a:defRPr/>
            </a:pPr>
            <a:endParaRPr lang="ru-RU" sz="16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телефона– 1;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выставление КИМ в Интернет -1;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наличие телефона –24;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наличие  и использование справочных материалов, письменных заметок – 17. 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347864" y="1268760"/>
          <a:ext cx="561662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2473" y="5301533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В 2013 году из ППЭ было удалено  50 участников ЕГЭ, что составило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0,24%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от общего количества участников ЕГЭ, 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2014 году - 30 участников ЕГЭ -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0,16%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в 2015 году – 43 участника ЕГЭ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0,71%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395536" y="908720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87624" y="260648"/>
            <a:ext cx="758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Нарушения Порядка проведения ЕГЭ в 2015 году участниками: </a:t>
            </a:r>
            <a:r>
              <a:rPr lang="ru-RU" b="1" dirty="0" smtClean="0">
                <a:solidFill>
                  <a:schemeClr val="bg1"/>
                </a:solidFill>
              </a:rPr>
              <a:t>участниками: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Административные штрафы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sz="3600" dirty="0" smtClean="0"/>
              <a:t>Член ГЭК – 20 тысяч рублей</a:t>
            </a:r>
          </a:p>
          <a:p>
            <a:pPr lvl="1"/>
            <a:r>
              <a:rPr lang="ru-RU" sz="3600" dirty="0" smtClean="0"/>
              <a:t>Руководитель ППЭ – 20 тысяч рублей</a:t>
            </a:r>
          </a:p>
          <a:p>
            <a:pPr lvl="1"/>
            <a:r>
              <a:rPr lang="ru-RU" sz="3600" dirty="0" smtClean="0"/>
              <a:t>Организатор ППЭ – 3 тысячи рублей</a:t>
            </a:r>
          </a:p>
          <a:p>
            <a:pPr lvl="1"/>
            <a:r>
              <a:rPr lang="ru-RU" sz="3600" dirty="0" smtClean="0"/>
              <a:t>Участник ЕГЭ – 3 тысячи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Контроль 2016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работ</a:t>
            </a:r>
          </a:p>
          <a:p>
            <a:r>
              <a:rPr lang="ru-RU" dirty="0" smtClean="0"/>
              <a:t>Правомерность сдачи в досрочный период, резервные дни</a:t>
            </a:r>
          </a:p>
          <a:p>
            <a:r>
              <a:rPr lang="ru-RU" dirty="0" smtClean="0"/>
              <a:t>Неявка</a:t>
            </a:r>
          </a:p>
          <a:p>
            <a:r>
              <a:rPr lang="ru-RU" dirty="0" smtClean="0"/>
              <a:t>Анализ видео (</a:t>
            </a:r>
            <a:r>
              <a:rPr lang="ru-RU" b="1" dirty="0" smtClean="0"/>
              <a:t>особенно </a:t>
            </a:r>
            <a:r>
              <a:rPr lang="ru-RU" b="1" dirty="0" err="1" smtClean="0"/>
              <a:t>оффлайн</a:t>
            </a:r>
            <a:r>
              <a:rPr lang="ru-RU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590675"/>
            <a:ext cx="7772400" cy="279082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нормативное правовое обеспечение государственной итоговой аттестации по образовательным программам среднего общего образования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86" y="4637314"/>
            <a:ext cx="8229600" cy="151311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Бусыгин Владимир Марсович</a:t>
            </a:r>
            <a:r>
              <a:rPr lang="ru-RU" sz="2400" b="1" dirty="0" smtClean="0">
                <a:solidFill>
                  <a:srgbClr val="7C85BB"/>
                </a:solidFill>
                <a:latin typeface="Calibri" pitchFamily="34" charset="0"/>
              </a:rPr>
              <a:t>,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Calibri" pitchFamily="34" charset="0"/>
              </a:rPr>
              <a:t>главный специалист отдела общего образования </a:t>
            </a:r>
            <a:endParaRPr lang="ru-RU" sz="18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2775" y="19051"/>
            <a:ext cx="7499176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изменения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66700" y="1228725"/>
            <a:ext cx="86296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Подача заявлений на участие в ГИА 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до 1 февраля.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342000" algn="just" eaLnBrk="0" hangingPunct="0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Лица, обучающиеся по образовательным программам среднего профессионального образования, и обучающиеся, получающие среднее общее образование в иностранных образовательных организациях, при подаче заявления предъявляют справку из образовательной организации, в которой они проходят обучение, подтверждающую освоение образовательных программ среднего общего образования или завершение освоения образовательной программы среднего общего образования в текущем учебном году.</a:t>
            </a:r>
          </a:p>
          <a:p>
            <a:pPr indent="342000" algn="just" eaLnBrk="0" hangingPunct="0">
              <a:spcBef>
                <a:spcPts val="0"/>
              </a:spcBef>
              <a:defRPr/>
            </a:pPr>
            <a:endParaRPr lang="ru-RU" sz="20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342000" algn="just" eaLnBrk="0" hangingPunct="0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После 1 февраля заявление об участии в ЕГЭ принимается по решению ГЭК только при наличии у заявителя уважительных причин (болезни или иных обстоятельств, подтвержденных документально) не позднее чем за две недели до начала экзаменов.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2775" y="95250"/>
            <a:ext cx="7499176" cy="714375"/>
          </a:xfrm>
        </p:spPr>
        <p:txBody>
          <a:bodyPr/>
          <a:lstStyle/>
          <a:p>
            <a:pPr lvl="0" algn="ctr">
              <a:spcBef>
                <a:spcPts val="0"/>
              </a:spcBef>
              <a:defRPr/>
            </a:pPr>
            <a:r>
              <a:rPr lang="ru-RU" kern="1200" cap="none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</a:rPr>
              <a:t>Расписание ГИА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180975" y="885825"/>
            <a:ext cx="87725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Планируется (есть проект приказа), что досрочный период начнется 21 марта для выпускников прошлых лет и обучающихся, завершивших освоение образовательной программы среднего общего образования и допущенных педагогическим советом к ГИА.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Планируется, что основной период начнется 27 мая и продлится до 30 июня.</a:t>
            </a:r>
          </a:p>
          <a:p>
            <a:pPr lvl="0" indent="342000" eaLnBrk="0" hangingPunct="0">
              <a:spcBef>
                <a:spcPts val="0"/>
              </a:spcBef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lvl="0" indent="342000" eaLnBrk="0" hangingPunct="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Изменился порядок проведения ЕГЭ по иностранным языкам (сначала устная часть (2 дня), затем письменная часть).</a:t>
            </a:r>
          </a:p>
          <a:p>
            <a:pPr indent="342000" eaLnBrk="0" hangingPunct="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Изменилась продолжительность ЕГЭ по истории (увеличение).</a:t>
            </a:r>
          </a:p>
          <a:p>
            <a:pPr indent="342000" eaLnBrk="0" hangingPunct="0">
              <a:spcBef>
                <a:spcPts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ЕГЭ по обществознанию проводится в отдельный день.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Дополнительный период в сентябре в 2016 году пока не запланирован (нет проекта приказа).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Возможные сроки проведения ГИА в сентябре: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10.09.2016 (сб.) – математика базового и профильного уровней;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17.09.2016 (сб.) – русский язык;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24.09.2016 (сб.) – математика и русский язык.</a:t>
            </a: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R="0" lvl="0" indent="342000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490510"/>
          <a:ext cx="9144001" cy="5966015"/>
        </p:xfrm>
        <a:graphic>
          <a:graphicData uri="http://schemas.openxmlformats.org/drawingml/2006/table">
            <a:tbl>
              <a:tblPr/>
              <a:tblGrid>
                <a:gridCol w="1073127"/>
                <a:gridCol w="4854015"/>
                <a:gridCol w="3216859"/>
              </a:tblGrid>
              <a:tr h="116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ЕГЭ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ГВЭ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Досрочный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 (14 дней)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марта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Б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марта (ср)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ИКТ, история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ИКТ, история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марта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марта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П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марта (ср)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 апреля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география, литература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география, литература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апреля (сб)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физика, химия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физика, химия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 апреля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 (устн)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 апреля (сб)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языки, биология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языки, биология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 апреля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русский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русский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 апреля (сб)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математика Б, П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резерв: математика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5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21 апреля (чт)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литература, химия, информатика и ИКТ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литература, химия, информатика и ИКТ, физика, биология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 апреля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иностранные языки, история, обществознание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резерв: иностранные языки, история, обществознание, география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апреля (сб)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иностранные языки (устн), география, физика, биология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16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Основной </a:t>
                      </a: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период (16 дней)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 мая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География, литература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География, литература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мая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июня (чт)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Б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 июня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Математика П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 июня (ср)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 июня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 (устн)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 июня (сб)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 (устн)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 июня (вт)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языки, биология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языки, биология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 июня (чт)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ИКТ, история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ИКТ, история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 июня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Химия, физика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Химия, физика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22 июня (ср)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география, иностранные языки, химия, обществознание, информатика и ИКТ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география, иностранные языки, химия, обществознание, информатика и ИКТ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23 июня (чт)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иностранные языки (устн)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 июня (пт)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литература, физика, история, биология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резерв: литература, физика, история, биология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27 июня (пн)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русский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русский язык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 июня (вт)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математика Б, П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резерв: математика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7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30 июня (чт)</a:t>
                      </a: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резерв: по всем предметам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резерв: по всем предметам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03" marR="36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744" y="116632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 расписания ГИА-11 на 2016 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977" y="3818467"/>
            <a:ext cx="8112034" cy="2506134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Сводная ведомость учета участников сочинения – в формате </a:t>
            </a:r>
            <a:r>
              <a:rPr lang="en-US" sz="3200" dirty="0" smtClean="0">
                <a:solidFill>
                  <a:srgbClr val="002060"/>
                </a:solidFill>
              </a:rPr>
              <a:t>Excel!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НЕ СКАНИРОВАТЬ, НАЗВАНИЕ ФАЙЛА НЕ МЕНЯТЬ!!!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2511" y="237067"/>
            <a:ext cx="8112034" cy="3185400"/>
          </a:xfrm>
          <a:prstGeom prst="rect">
            <a:avLst/>
          </a:prstGeom>
        </p:spPr>
        <p:txBody>
          <a:bodyPr vert="horz" lIns="45720" rIns="45720" bIns="45720" anchor="t" anchorCtr="0">
            <a:noAutofit/>
          </a:bodyPr>
          <a:lstStyle/>
          <a:p>
            <a:pPr lvl="0" algn="ctr" fontAlgn="auto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/>
              <a:t>Печать бланков для сочинения (изложения) производится в базе РБД версии 10.03 </a:t>
            </a:r>
            <a:r>
              <a:rPr lang="ru-RU" sz="2800" dirty="0" smtClean="0"/>
              <a:t>во </a:t>
            </a:r>
            <a:r>
              <a:rPr lang="ru-RU" sz="2800" dirty="0" smtClean="0"/>
              <a:t>вторник 02.02.2016 (ранее печатать крайне не рекомендуется, кроме как для тестирования возможности печати)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961051"/>
          <a:ext cx="9153159" cy="530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497"/>
                <a:gridCol w="2407269"/>
                <a:gridCol w="259739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Arial" charset="0"/>
                          <a:ea typeface="+mn-ea"/>
                          <a:cs typeface="+mn-cs"/>
                        </a:rPr>
                        <a:t>Категория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 2015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 2016 год</a:t>
                      </a:r>
                      <a:r>
                        <a:rPr kumimoji="0" lang="ru-RU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(предполагаемое</a:t>
                      </a:r>
                      <a:r>
                        <a:rPr kumimoji="0" lang="ru-RU" sz="1400" b="1" kern="12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количество</a:t>
                      </a:r>
                      <a:r>
                        <a:rPr kumimoji="0" lang="ru-RU" sz="1400" b="1" kern="1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Общее количество членов ГЭК ГИА – 11: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из них членов ГЭК ГИА – 11 без </a:t>
                      </a:r>
                      <a:r>
                        <a:rPr kumimoji="0" lang="ru-RU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токенов</a:t>
                      </a:r>
                      <a:endParaRPr kumimoji="0" lang="ru-RU" sz="1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из них членов ГЭК ГИА – 11  с токенами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Количество руководители ППЭ ГИА- 11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298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Общее количество экспертов ПК: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995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1120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из них ведущих экспертов 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из них старших экспертов 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из них основных экспертов ПК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792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867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Количество организаторов ППЭ ГИА –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8625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8700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Количество технических специалистов ППЭ ГИА –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483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500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Количество ассистентов для детей с ОВЗ в ППЭ ГИА - 11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Количество общественных наблюдателей ГИА - 11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712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730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5736" y="260648"/>
            <a:ext cx="502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Специалисты, привлекаемые к проведению ЕГЭ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2656"/>
            <a:ext cx="758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Изменения процедуры проведения ЕГЭ в 2016 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764704"/>
            <a:ext cx="864319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Увеличение количества ППЭ с использованием технологии печати КИМ в аудиториях до 50% ППЭ от общего количества ППЭ 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Увеличение количества аудиторий ППЭ, в которых будет использоваться </a:t>
            </a:r>
            <a:r>
              <a:rPr lang="en-US" b="1" dirty="0" smtClean="0"/>
              <a:t>on-line</a:t>
            </a:r>
            <a:r>
              <a:rPr lang="ru-RU" b="1" dirty="0" smtClean="0"/>
              <a:t> наблюдение, на 10%;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Использование технологии сканирования ЭМ в штабе ППЭ до 50% от общего количества ППЭ;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Увеличение количества дней экзаменов (обществознание – отдельный день, увеличение количества резервных дней до 6);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КИМ по истории, обществознанию, географии, информатике и ИКТ  не будет содержать задания с выбором ответа;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/>
              <a:t>На сайте ФИПИ опубликованы проекты КИМ ЕГЭ 2016 по всем предметам;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r>
              <a:rPr lang="ru-RU" b="1" dirty="0" smtClean="0">
                <a:ea typeface="Verdana" pitchFamily="34" charset="0"/>
                <a:cs typeface="Verdana" pitchFamily="34" charset="0"/>
              </a:rPr>
              <a:t>Усиление работы по подготовке кадров ППЭ, экспертов предметных комиссий и иных лиц, задействованных в проведении ЕГЭ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60648"/>
            <a:ext cx="6755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2E3192"/>
                </a:solidFill>
                <a:latin typeface="Cambria" panose="02040503050406030204" pitchFamily="18" charset="0"/>
              </a:rPr>
              <a:t>Основные </a:t>
            </a:r>
            <a:r>
              <a:rPr lang="ru-RU" b="1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изменения в Порядке ГИА-11 </a:t>
            </a:r>
            <a:r>
              <a:rPr lang="ru-RU" b="1" i="1" dirty="0">
                <a:solidFill>
                  <a:srgbClr val="2E3192"/>
                </a:solidFill>
                <a:latin typeface="Cambria" panose="02040503050406030204" pitchFamily="18" charset="0"/>
              </a:rPr>
              <a:t>в 2016 </a:t>
            </a:r>
            <a:r>
              <a:rPr lang="ru-RU" b="1" i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году</a:t>
            </a:r>
            <a:endParaRPr lang="ru-RU" b="1" i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908720"/>
            <a:ext cx="8568952" cy="180020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1.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«День объявления результатов ГИА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</a:t>
            </a:r>
            <a:endParaRPr lang="ru-RU" sz="1400" b="1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lvl="1"/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1 день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– Утверждение результатов ГИА ГЭК;</a:t>
            </a:r>
          </a:p>
          <a:p>
            <a:pPr lvl="1"/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2 день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– направление </a:t>
            </a:r>
            <a:r>
              <a:rPr lang="ru-RU" sz="1400" dirty="0" err="1">
                <a:solidFill>
                  <a:srgbClr val="2E3192"/>
                </a:solidFill>
                <a:latin typeface="Cambria" panose="02040503050406030204" pitchFamily="18" charset="0"/>
              </a:rPr>
              <a:t>ОИВом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 утвержденных ГЭК результатов ГИА в муниципалитеты, школы и др.;</a:t>
            </a:r>
          </a:p>
          <a:p>
            <a:pPr lvl="1"/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3 день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–  </a:t>
            </a:r>
            <a:r>
              <a:rPr lang="ru-RU" sz="1400" b="1" dirty="0">
                <a:solidFill>
                  <a:srgbClr val="2E3192"/>
                </a:solidFill>
                <a:latin typeface="Cambria" panose="02040503050406030204" pitchFamily="18" charset="0"/>
              </a:rPr>
              <a:t>«День объявления результатов</a:t>
            </a:r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»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- организация ознакомления участников ГИА с их результатами;</a:t>
            </a:r>
          </a:p>
          <a:p>
            <a:pPr lvl="1"/>
            <a:r>
              <a:rPr lang="ru-RU" sz="14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 день </a:t>
            </a:r>
            <a:r>
              <a:rPr lang="ru-RU" sz="1400" dirty="0">
                <a:solidFill>
                  <a:srgbClr val="2E3192"/>
                </a:solidFill>
                <a:latin typeface="Cambria" panose="02040503050406030204" pitchFamily="18" charset="0"/>
              </a:rPr>
              <a:t>– прием апелляций о несогласии с выставленными баллами </a:t>
            </a:r>
            <a:r>
              <a:rPr lang="ru-RU" sz="14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ГИА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799262388"/>
              </p:ext>
            </p:extLst>
          </p:nvPr>
        </p:nvGraphicFramePr>
        <p:xfrm>
          <a:off x="395536" y="2780928"/>
          <a:ext cx="856895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2060848"/>
            <a:ext cx="178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! НЕ Интернет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83568" y="0"/>
            <a:ext cx="7869237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dirty="0"/>
              <a:t>ИЗМЕНЕНИЯ в КИМ </a:t>
            </a:r>
            <a:r>
              <a:rPr lang="ru-RU" sz="2800" b="1" dirty="0" smtClean="0"/>
              <a:t>ЕГЭ 2016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764704"/>
          <a:ext cx="8784976" cy="5589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2987"/>
                <a:gridCol w="6721989"/>
              </a:tblGrid>
              <a:tr h="39248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ИЗМЕНЕНИЯ</a:t>
                      </a:r>
                      <a:endParaRPr lang="ru-RU" dirty="0"/>
                    </a:p>
                  </a:txBody>
                  <a:tcPr/>
                </a:tc>
              </a:tr>
              <a:tr h="55910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Русский</a:t>
                      </a:r>
                      <a:r>
                        <a:rPr lang="ru-RU" sz="1600" baseline="0" dirty="0" smtClean="0"/>
                        <a:t> язык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Уточнение формулировок отдельных заданий, критериев оценивания развернутого ответа</a:t>
                      </a:r>
                      <a:endParaRPr lang="ru-RU" sz="1600" dirty="0"/>
                    </a:p>
                  </a:txBody>
                  <a:tcPr/>
                </a:tc>
              </a:tr>
              <a:tr h="7945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(баз.)</a:t>
                      </a:r>
                    </a:p>
                    <a:p>
                      <a:r>
                        <a:rPr lang="ru-RU" sz="1600" dirty="0" smtClean="0"/>
                        <a:t>Биология, Физика</a:t>
                      </a:r>
                    </a:p>
                    <a:p>
                      <a:r>
                        <a:rPr lang="ru-RU" sz="1600" dirty="0" smtClean="0"/>
                        <a:t>Литература, Иняз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Изменений нет</a:t>
                      </a:r>
                      <a:endParaRPr lang="ru-RU" sz="1600" dirty="0"/>
                    </a:p>
                  </a:txBody>
                  <a:tcPr/>
                </a:tc>
              </a:tr>
              <a:tr h="3236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Математика (пр.)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 части 1 сокращено 2 задания</a:t>
                      </a:r>
                      <a:endParaRPr lang="ru-RU" sz="1600" dirty="0"/>
                    </a:p>
                  </a:txBody>
                  <a:tcPr/>
                </a:tc>
              </a:tr>
              <a:tr h="77663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Обществознание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29 (с 36), максимальный первичный балл сохранен 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945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История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Изъяты</a:t>
                      </a:r>
                      <a:r>
                        <a:rPr lang="ru-RU" sz="1600" baseline="0" dirty="0" smtClean="0"/>
                        <a:t> все здания с выбором одного ответа, общее количество заданий сокращено до 31 (с 40) , максимальный п.б. – 53 (было 59). Время выполнения увеличено до 235 минут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945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География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Изъяты все задания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выбором одного ответа, общее количество заданий сократилось до 34 (с 41), максимальный первичный балл</a:t>
                      </a:r>
                      <a:r>
                        <a:rPr lang="ru-RU" sz="1600" baseline="0" dirty="0" smtClean="0"/>
                        <a:t> – 46 (было 51). В КИМ в</a:t>
                      </a:r>
                      <a:r>
                        <a:rPr lang="ru-RU" sz="1600" dirty="0" smtClean="0"/>
                        <a:t>ключены</a:t>
                      </a:r>
                      <a:r>
                        <a:rPr lang="ru-RU" sz="1600" baseline="0" dirty="0" smtClean="0"/>
                        <a:t> карты-приложения</a:t>
                      </a:r>
                      <a:endParaRPr lang="ru-RU" sz="1600" dirty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1300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Химия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8 заданий</a:t>
                      </a:r>
                      <a:endParaRPr lang="ru-RU" sz="1600" dirty="0"/>
                    </a:p>
                  </a:txBody>
                  <a:tcPr/>
                </a:tc>
              </a:tr>
              <a:tr h="62378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Информатика и</a:t>
                      </a:r>
                      <a:r>
                        <a:rPr lang="ru-RU" sz="1600" baseline="0" dirty="0" smtClean="0"/>
                        <a:t> ИКТ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Изменен формат 3 заданий, последовательность заданий 1-5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Прямоугольник 14"/>
          <p:cNvSpPr>
            <a:spLocks noChangeArrowheads="1"/>
          </p:cNvSpPr>
          <p:nvPr/>
        </p:nvSpPr>
        <p:spPr bwMode="auto">
          <a:xfrm>
            <a:off x="1162594" y="177346"/>
            <a:ext cx="798140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Концепция проведения ЕГЭ по иностранному языку 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9473" y="4006215"/>
            <a:ext cx="19827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Прямоугольник 17"/>
          <p:cNvSpPr>
            <a:spLocks noChangeArrowheads="1"/>
          </p:cNvSpPr>
          <p:nvPr/>
        </p:nvSpPr>
        <p:spPr bwMode="auto">
          <a:xfrm>
            <a:off x="0" y="1634069"/>
            <a:ext cx="8929688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57188" lvl="2" indent="-342900" algn="just" eaLnBrk="1" hangingPunct="1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</a:pPr>
            <a:r>
              <a:rPr lang="ru-RU" altLang="ru-RU" b="1" dirty="0">
                <a:latin typeface="Verdana" pitchFamily="34" charset="0"/>
                <a:cs typeface="Times New Roman" pitchFamily="18" charset="0"/>
              </a:rPr>
              <a:t>Устный экзамен добавлен для проверки навыков спонтанной речи</a:t>
            </a:r>
          </a:p>
          <a:p>
            <a:pPr marL="357188" lvl="2" indent="-34290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</a:pPr>
            <a:r>
              <a:rPr lang="ru-RU" altLang="ru-RU" b="1" dirty="0">
                <a:latin typeface="Verdana" pitchFamily="34" charset="0"/>
                <a:cs typeface="Times New Roman" pitchFamily="18" charset="0"/>
              </a:rPr>
              <a:t>Устный экзамен необязателен</a:t>
            </a:r>
            <a:endParaRPr lang="en-US" altLang="ru-RU" b="1" dirty="0">
              <a:latin typeface="Verdana" pitchFamily="34" charset="0"/>
              <a:cs typeface="Times New Roman" pitchFamily="18" charset="0"/>
            </a:endParaRPr>
          </a:p>
          <a:p>
            <a:pPr marL="357188" lvl="2" indent="-342900" algn="just" eaLnBrk="1" hangingPunct="1">
              <a:spcBef>
                <a:spcPts val="1200"/>
              </a:spcBef>
              <a:spcAft>
                <a:spcPts val="6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</a:pPr>
            <a:r>
              <a:rPr lang="ru-RU" altLang="ru-RU" b="1" dirty="0">
                <a:latin typeface="Verdana" pitchFamily="34" charset="0"/>
                <a:cs typeface="Times New Roman" pitchFamily="18" charset="0"/>
              </a:rPr>
              <a:t>Устный и письменный экзамены организационно независимы</a:t>
            </a:r>
          </a:p>
          <a:p>
            <a:pPr marL="357188" lvl="2" indent="-342900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558ED5"/>
              </a:buClr>
              <a:buSzPct val="150000"/>
              <a:buFont typeface="Wingdings" pitchFamily="2" charset="2"/>
              <a:buChar char="ü"/>
            </a:pPr>
            <a:r>
              <a:rPr lang="ru-RU" altLang="ru-RU" b="1" dirty="0">
                <a:latin typeface="Verdana" pitchFamily="34" charset="0"/>
                <a:cs typeface="Times New Roman" pitchFamily="18" charset="0"/>
              </a:rPr>
              <a:t>Для проведения устного экзамена выделяется два основных и один резервный день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4787" y="3940901"/>
            <a:ext cx="19827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17475" y="2112963"/>
            <a:ext cx="8928100" cy="150653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357188" lvl="2" indent="-342900" algn="just" eaLnBrk="1" fontAlgn="auto" hangingPunct="1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Verdana" pitchFamily="34" charset="0"/>
                <a:cs typeface="Times New Roman" pitchFamily="18" charset="0"/>
              </a:rPr>
              <a:t>Итоговый балл по иностранному языку получается путём суммирования баллов по устному и стандартному экзамену</a:t>
            </a:r>
          </a:p>
          <a:p>
            <a:pPr marL="357188" lvl="2" indent="-342900" algn="just" eaLnBrk="1" fontAlgn="auto" hangingPunct="1">
              <a:spcBef>
                <a:spcPts val="1200"/>
              </a:spcBef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Verdana" pitchFamily="34" charset="0"/>
                <a:cs typeface="Times New Roman" pitchFamily="18" charset="0"/>
              </a:rPr>
              <a:t>Апелляция подается на весь экзамен по иностранному языку, включая компоненты в устной и стандартной форме</a:t>
            </a:r>
          </a:p>
        </p:txBody>
      </p:sp>
      <p:sp>
        <p:nvSpPr>
          <p:cNvPr id="5128" name="Прямоугольник 8"/>
          <p:cNvSpPr>
            <a:spLocks noChangeArrowheads="1"/>
          </p:cNvSpPr>
          <p:nvPr/>
        </p:nvSpPr>
        <p:spPr bwMode="auto">
          <a:xfrm>
            <a:off x="1179104" y="277586"/>
            <a:ext cx="7964896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Концепция проведения ЕГЭ по иностранному языку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17"/>
          <p:cNvSpPr>
            <a:spLocks noChangeArrowheads="1"/>
          </p:cNvSpPr>
          <p:nvPr/>
        </p:nvSpPr>
        <p:spPr bwMode="auto">
          <a:xfrm>
            <a:off x="0" y="1797050"/>
            <a:ext cx="9144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342900" algn="just" eaLnBrk="1" hangingPunct="1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r>
              <a:rPr lang="ru-RU" altLang="ru-RU" sz="2000" b="1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lvl="2" indent="-342900" algn="just" eaLnBrk="1" hangingPunct="1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endParaRPr lang="ru-RU" altLang="ru-RU" sz="22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125538"/>
            <a:ext cx="8713787" cy="5048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u="sng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Задача Рособрнадзора на  2016</a:t>
            </a:r>
            <a:r>
              <a:rPr lang="ru-RU" altLang="ru-RU" sz="1600" b="1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: Увеличение доли ППЭ с печатью КИМ в аудиториях</a:t>
            </a:r>
          </a:p>
        </p:txBody>
      </p:sp>
      <p:pic>
        <p:nvPicPr>
          <p:cNvPr id="5125" name="Picture 6" descr="C:\Documents and Settings\ege\Рабочий стол\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75"/>
            <a:ext cx="12811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750" y="1557338"/>
            <a:ext cx="1944688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2015 г.:</a:t>
            </a:r>
            <a:endParaRPr lang="ru-RU" sz="2500" u="sng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1916113"/>
            <a:ext cx="1944688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69 ППЭ:</a:t>
            </a:r>
            <a:endParaRPr lang="ru-RU" sz="25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950" y="3573463"/>
            <a:ext cx="54721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ТОМ;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5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г.Лесосибирск</a:t>
            </a: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г.Енисейск;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5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Енисейский район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348038" y="2133600"/>
            <a:ext cx="1655762" cy="15128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95963" y="1557338"/>
            <a:ext cx="1944687" cy="477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г.:</a:t>
            </a:r>
            <a:endParaRPr lang="ru-RU" sz="2500" u="sng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1916113"/>
            <a:ext cx="1944688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90 ППЭ:</a:t>
            </a:r>
            <a:endParaRPr lang="ru-RU" sz="2500" dirty="0">
              <a:latin typeface="+mn-lt"/>
            </a:endParaRPr>
          </a:p>
        </p:txBody>
      </p:sp>
      <p:pic>
        <p:nvPicPr>
          <p:cNvPr id="5132" name="Picture 6" descr="C:\Documents and Settings\ege\Рабочий стол\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2349500"/>
            <a:ext cx="12811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435600" y="3213100"/>
            <a:ext cx="3563938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г.Минусинск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Минусинский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Идринский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Каратузский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Краснотуранский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Курагинский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Шушенский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Ермаковский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 Шарыпово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Шарыповский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Дзержинский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Тасеевский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Нижнеингашский район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1638" y="4292600"/>
            <a:ext cx="144462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 flipH="1">
            <a:off x="4211637" y="4292601"/>
            <a:ext cx="144463" cy="1008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450" y="234950"/>
            <a:ext cx="795655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Технология печати </a:t>
            </a:r>
            <a:r>
              <a:rPr lang="ru-RU" altLang="ru-RU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КИМ в аудиториях ППЭ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dos03.ru/images/pic006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9388" y="2133600"/>
            <a:ext cx="13446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http://www.ok24it.ru/images/general/printer3.png"/>
          <p:cNvPicPr>
            <a:picLocks noChangeAspect="1" noChangeArrowheads="1"/>
          </p:cNvPicPr>
          <p:nvPr/>
        </p:nvPicPr>
        <p:blipFill>
          <a:blip r:embed="rId3"/>
          <a:srcRect l="6294" t="9375" r="3496" b="8124"/>
          <a:stretch>
            <a:fillRect/>
          </a:stretch>
        </p:blipFill>
        <p:spPr bwMode="auto">
          <a:xfrm>
            <a:off x="8172450" y="4365625"/>
            <a:ext cx="6921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1841863" y="229452"/>
          <a:ext cx="48600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3789363"/>
            <a:ext cx="9036050" cy="877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sz="1700" b="1" dirty="0">
                <a:latin typeface="Verdana" pitchFamily="34" charset="0"/>
                <a:cs typeface="Times New Roman" pitchFamily="18" charset="0"/>
              </a:rPr>
              <a:t>КИМ печатаются в аудиториях пунктов проведения экзаменов, в присутствии участников ЕГЭ, непосредственно перед началом экзамена;</a:t>
            </a:r>
          </a:p>
        </p:txBody>
      </p:sp>
      <p:sp>
        <p:nvSpPr>
          <p:cNvPr id="5128" name="Прямоугольник 10"/>
          <p:cNvSpPr>
            <a:spLocks noChangeArrowheads="1"/>
          </p:cNvSpPr>
          <p:nvPr/>
        </p:nvSpPr>
        <p:spPr bwMode="auto">
          <a:xfrm>
            <a:off x="0" y="5084763"/>
            <a:ext cx="8964613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indent="-342900" eaLnBrk="1" hangingPunct="1"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sz="1700" b="1" dirty="0">
                <a:latin typeface="Verdana" pitchFamily="34" charset="0"/>
                <a:cs typeface="Times New Roman" pitchFamily="18" charset="0"/>
              </a:rPr>
              <a:t>Для распечатки КИМ необходима электронная подпись члена государственной экзаменационной комиссии (</a:t>
            </a:r>
            <a:r>
              <a:rPr lang="ru-RU" altLang="ru-RU" sz="1700" b="1" dirty="0" err="1">
                <a:latin typeface="Verdana" pitchFamily="34" charset="0"/>
                <a:cs typeface="Times New Roman" pitchFamily="18" charset="0"/>
              </a:rPr>
              <a:t>токен</a:t>
            </a:r>
            <a:r>
              <a:rPr lang="ru-RU" altLang="ru-RU" sz="1700" b="1" dirty="0">
                <a:latin typeface="Verdana" pitchFamily="34" charset="0"/>
                <a:cs typeface="Times New Roman" pitchFamily="18" charset="0"/>
              </a:rPr>
              <a:t>) с индивидуальным паролем;</a:t>
            </a:r>
          </a:p>
        </p:txBody>
      </p:sp>
      <p:pic>
        <p:nvPicPr>
          <p:cNvPr id="6153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01013" y="5661025"/>
            <a:ext cx="798512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397726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Минимизация угрозы нарушения информационной безопасности при обеспечении КИМ: исключить возможность распространения в открытом виде заданий КИМ ЕГЭ до начала проведения экзамена;</a:t>
            </a:r>
          </a:p>
          <a:p>
            <a:pPr marL="357188" lvl="2" indent="-342900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endParaRPr lang="ru-RU" sz="1700" b="1" dirty="0" smtClean="0">
              <a:latin typeface="Verdana" pitchFamily="34" charset="0"/>
              <a:cs typeface="Times New Roman" pitchFamily="18" charset="0"/>
            </a:endParaRPr>
          </a:p>
          <a:p>
            <a:pPr marL="0" lvl="2" indent="-342900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 smtClean="0">
                <a:latin typeface="Verdana" pitchFamily="34" charset="0"/>
                <a:cs typeface="Times New Roman" pitchFamily="18" charset="0"/>
              </a:rPr>
              <a:t>Минимизация </a:t>
            </a: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времени между «открытием» КИМ и началом экзамена;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420938"/>
            <a:ext cx="10922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2272937" y="281703"/>
          <a:ext cx="4860032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Прямоугольник 9"/>
          <p:cNvSpPr>
            <a:spLocks noChangeArrowheads="1"/>
          </p:cNvSpPr>
          <p:nvPr/>
        </p:nvSpPr>
        <p:spPr bwMode="auto">
          <a:xfrm>
            <a:off x="0" y="15573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ru-RU" altLang="ru-RU" b="1">
                <a:latin typeface="Verdana" pitchFamily="34" charset="0"/>
                <a:cs typeface="Times New Roman" pitchFamily="18" charset="0"/>
              </a:rPr>
              <a:t>Ключи доступа к электронным КИМ распространяются через специализированный портал Федерального центра тестирования непосредственно перед экзаменом (за 30 минут до начала экзамена);</a:t>
            </a:r>
          </a:p>
        </p:txBody>
      </p:sp>
      <p:pic>
        <p:nvPicPr>
          <p:cNvPr id="7175" name="Picture 4" descr="http://s.appleinsider.ru/2013/07/1096880_6378604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692" t="13635" r="20384" b="7272"/>
          <a:stretch>
            <a:fillRect/>
          </a:stretch>
        </p:blipFill>
        <p:spPr bwMode="auto">
          <a:xfrm rot="-1892989">
            <a:off x="8194675" y="2767013"/>
            <a:ext cx="8985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7084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>
                <a:latin typeface="Verdana" pitchFamily="34" charset="0"/>
                <a:cs typeface="Times New Roman" pitchFamily="18" charset="0"/>
              </a:rPr>
              <a:t>Распеч</a:t>
            </a: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атанные КИМ комплектуются в аудитории с индивидуальными комплектами, которые доставляются в ППЭ заранее,  и выдаются участникам.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>
            <a:spLocks noGrp="1"/>
          </p:cNvSpPr>
          <p:nvPr/>
        </p:nvSpPr>
        <p:spPr>
          <a:xfrm>
            <a:off x="0" y="392575"/>
            <a:ext cx="9144000" cy="36004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buSzPct val="100000"/>
              <a:defRPr/>
            </a:pPr>
            <a:r>
              <a:rPr lang="ru-RU" altLang="ru-RU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+mn-cs"/>
              </a:rPr>
              <a:t>Состав экзаменационных материалов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850" y="1293223"/>
            <a:ext cx="9074150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700" b="1" u="sng" dirty="0">
                <a:latin typeface="Verdana" pitchFamily="34" charset="0"/>
                <a:cs typeface="Times New Roman" pitchFamily="18" charset="0"/>
              </a:rPr>
              <a:t>Доставка заблаговременно:</a:t>
            </a:r>
          </a:p>
          <a:p>
            <a:pPr marL="3571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Экзаменационные материалы: доставочные пакеты с индивидуальными комплектами+ Электронные КИМ;  </a:t>
            </a:r>
          </a:p>
          <a:p>
            <a:pPr marL="3571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Дополнительные бланки ответов №2;</a:t>
            </a:r>
          </a:p>
          <a:p>
            <a:pPr marL="3571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Возвратные доставочные конверты</a:t>
            </a:r>
          </a:p>
          <a:p>
            <a:pPr marL="3571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ИК содержит:</a:t>
            </a:r>
          </a:p>
          <a:p>
            <a:pPr marL="7254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Бланк регистрации,</a:t>
            </a:r>
          </a:p>
          <a:p>
            <a:pPr marL="7254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Бланк ответов №1,</a:t>
            </a:r>
          </a:p>
          <a:p>
            <a:pPr marL="725488" lvl="2" indent="-3429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sz="1700" b="1" dirty="0">
                <a:latin typeface="Verdana" pitchFamily="34" charset="0"/>
                <a:cs typeface="Times New Roman" pitchFamily="18" charset="0"/>
              </a:rPr>
              <a:t>Бланк ответов №2</a:t>
            </a:r>
          </a:p>
        </p:txBody>
      </p:sp>
      <p:sp>
        <p:nvSpPr>
          <p:cNvPr id="9220" name="Номер слайда 10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508750"/>
            <a:ext cx="2133600" cy="2857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2B33637-E7B7-4A86-9778-E369BE4CCCB6}" type="slidenum">
              <a:rPr lang="ru-RU" altLang="ru-RU" b="1">
                <a:solidFill>
                  <a:schemeClr val="bg1"/>
                </a:solidFill>
                <a:latin typeface="Verdana" pitchFamily="34" charset="0"/>
              </a:rPr>
              <a:pPr/>
              <a:t>29</a:t>
            </a:fld>
            <a:endParaRPr lang="ru-RU" altLang="ru-RU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221" name="Picture 4" descr="http://www.pereezd-moskva.ru/images/pack/korob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3933825"/>
            <a:ext cx="33147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17"/>
          <p:cNvSpPr txBox="1">
            <a:spLocks noChangeArrowheads="1"/>
          </p:cNvSpPr>
          <p:nvPr/>
        </p:nvSpPr>
        <p:spPr bwMode="auto">
          <a:xfrm>
            <a:off x="0" y="1125538"/>
            <a:ext cx="5473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Модель печати КИМ в аудиториях ППЭ 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577" y="522514"/>
            <a:ext cx="8112034" cy="757646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3600" dirty="0" smtClean="0"/>
              <a:t>Ошибки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016" y="1254035"/>
            <a:ext cx="7968343" cy="4885508"/>
          </a:xfrm>
        </p:spPr>
        <p:txBody>
          <a:bodyPr>
            <a:normAutofit fontScale="92500" lnSpcReduction="20000"/>
          </a:bodyPr>
          <a:lstStyle/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Отсутствие данных регистрации на бланках записи (ФИО, код работы и др.)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Отсутствие пометок в окошках «зачет»/«незачет» (в том числе по некоторым критериям)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Отсутствие подписи ответственного на бланке регистрации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Ошибки в указании количества бланков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Нарушение последовательности бланков при сканировании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Неправильные установки сканера при обработке бланков (обрезана часть работы, бледные символы)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Дубли номеров бланков</a:t>
            </a:r>
          </a:p>
          <a:p>
            <a:pPr marL="493776" indent="-457200" algn="l">
              <a:lnSpc>
                <a:spcPct val="150000"/>
              </a:lnSpc>
              <a:buAutoNum type="arabicPeriod"/>
            </a:pPr>
            <a:endParaRPr lang="ru-RU" dirty="0" smtClean="0">
              <a:solidFill>
                <a:srgbClr val="002060"/>
              </a:solidFill>
            </a:endParaRPr>
          </a:p>
          <a:p>
            <a:pPr marL="493776" indent="-457200" algn="l">
              <a:lnSpc>
                <a:spcPct val="150000"/>
              </a:lnSpc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692275" y="2565400"/>
            <a:ext cx="12160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2015 г.:</a:t>
            </a:r>
            <a:endParaRPr lang="ru-RU" u="sng" dirty="0">
              <a:latin typeface="Arial" charset="0"/>
            </a:endParaRPr>
          </a:p>
        </p:txBody>
      </p:sp>
      <p:pic>
        <p:nvPicPr>
          <p:cNvPr id="26634" name="Picture 6" descr="C:\Documents and Settings\ege\Рабочий стол\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644900"/>
            <a:ext cx="12811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50825" y="2852738"/>
            <a:ext cx="4176713" cy="785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ППЭ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(дополнительный период)</a:t>
            </a:r>
            <a:endParaRPr lang="ru-RU" sz="2000" i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188" y="692150"/>
            <a:ext cx="74168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Технология сканирования </a:t>
            </a:r>
          </a:p>
          <a:p>
            <a:pPr algn="ctr" eaLnBrk="1" hangingPunct="1">
              <a:defRPr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бланков участников ЕГЭ в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08850" y="2420938"/>
            <a:ext cx="1216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г.:</a:t>
            </a:r>
            <a:endParaRPr lang="ru-RU" u="sng" dirty="0"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0425" y="2781300"/>
            <a:ext cx="4176713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90 ППЭ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+mn-lt"/>
            </a:endParaRPr>
          </a:p>
        </p:txBody>
      </p:sp>
      <p:pic>
        <p:nvPicPr>
          <p:cNvPr id="26639" name="Picture 6" descr="C:\Documents and Settings\ege\Рабочий стол\29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3500438"/>
            <a:ext cx="128111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348038" y="4652963"/>
            <a:ext cx="4392612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ППЭ, в которых используется технология печати КИМ в аудиториях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i="1" dirty="0">
              <a:latin typeface="+mn-lt"/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20409486">
            <a:off x="5581650" y="4292600"/>
            <a:ext cx="1655763" cy="1555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96188" y="1052513"/>
            <a:ext cx="1060450" cy="84455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рямоугольник 23"/>
          <p:cNvSpPr/>
          <p:nvPr/>
        </p:nvSpPr>
        <p:spPr>
          <a:xfrm>
            <a:off x="539750" y="1700213"/>
            <a:ext cx="72358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9750" indent="-269875" algn="just" eaLnBrk="1" hangingPunct="1">
              <a:spcAft>
                <a:spcPts val="1200"/>
              </a:spcAft>
              <a:buClr>
                <a:schemeClr val="bg2">
                  <a:lumMod val="50000"/>
                </a:schemeClr>
              </a:buClr>
              <a:buSzPct val="75000"/>
              <a:buFont typeface="Wingdings" pitchFamily="2" charset="2"/>
              <a:buChar char="Ø"/>
              <a:defRPr/>
            </a:pPr>
            <a:r>
              <a:rPr lang="ru-RU" dirty="0"/>
              <a:t>Гарантированная доставка бланков в РЦОИ из ППЭ</a:t>
            </a:r>
          </a:p>
        </p:txBody>
      </p:sp>
      <p:pic>
        <p:nvPicPr>
          <p:cNvPr id="26644" name="Рисунок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1484313"/>
            <a:ext cx="863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743700" y="6573838"/>
            <a:ext cx="2351088" cy="144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AB07BEC-BDD5-4185-9E35-1DB38912AAC9}" type="slidenum">
              <a:rPr lang="ru-RU" altLang="ru-RU" sz="1100" b="1">
                <a:solidFill>
                  <a:schemeClr val="bg1"/>
                </a:solidFill>
              </a:rPr>
              <a:pPr/>
              <a:t>31</a:t>
            </a:fld>
            <a:endParaRPr lang="ru-RU" altLang="ru-RU" sz="1100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6" y="294912"/>
            <a:ext cx="662463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Краткое описание технологии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647056" y="1196752"/>
          <a:ext cx="849694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5" name="Рисунок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1773238"/>
            <a:ext cx="86360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60927" y="5230173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 </a:t>
            </a:r>
            <a:r>
              <a:rPr lang="ru-RU" sz="36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2017 года </a:t>
            </a:r>
            <a:endParaRPr lang="ru-RU" sz="36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2594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tx2"/>
                </a:solidFill>
              </a:rPr>
              <a:t>Технология перевода бланков ответов участников единого государственного экзамена в электронный вид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(сканирования) в пунктах  проведения экзамена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/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i="1" dirty="0" smtClean="0">
                <a:solidFill>
                  <a:schemeClr val="tx2"/>
                </a:solidFill>
              </a:rPr>
              <a:t>планируется переход всех ППЭ вместе</a:t>
            </a:r>
            <a:br>
              <a:rPr lang="ru-RU" sz="3200" i="1" dirty="0" smtClean="0">
                <a:solidFill>
                  <a:schemeClr val="tx2"/>
                </a:solidFill>
              </a:rPr>
            </a:br>
            <a:r>
              <a:rPr lang="ru-RU" sz="3200" i="1" dirty="0" smtClean="0">
                <a:solidFill>
                  <a:schemeClr val="tx2"/>
                </a:solidFill>
              </a:rPr>
              <a:t> с печатью КИМ в аудиториях ППЭ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9087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Обработка всех бланков ППЭ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27089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Сканирование форм ППЭ (включая ведомость 13-02 МАШ)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5091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Завершение сканирования экзамена в ППЭ</a:t>
            </a:r>
            <a:endParaRPr lang="ru-RU" sz="2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707904" y="2060848"/>
            <a:ext cx="432048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07904" y="3861048"/>
            <a:ext cx="432048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AutoShape 2" descr="data:image/jpeg;base64,/9j/4AAQSkZJRgABAQAAAQABAAD/2wCEAAkGBxAPEA8PEBAPEBAQDw8PEhIQExIVEBAVFhIXFhQRFBQYHCggGBolHBUUITEhJSkrLzEuFyAzODMsNygtLy0BCgoKDg0OGxAQGiwkICQsLCwsLCwsLCwsLCwsLCwsLCwsLCwsLCwsLCwsLCwsLC0sLCwsLCwsLCwsLCwsLDQsLf/AABEIALQA8AMBEQACEQEDEQH/xAAcAAEAAQUBAQAAAAAAAAAAAAAABwEDBAUGAgj/xAA9EAACAQICBwQHBwEJAAAAAAAAAQIDBAURBgcSITFBUSJhgZETFEJScaHBIzIzYnKCsaIVJFNjkrKz0dL/xAAbAQEAAQUBAAAAAAAAAAAAAAAABQECAwQGB//EADARAQABAwMCBAQGAgMAAAAAAAABAgMEERIxBSETIkFRBjJxwRRhgaHR4UKxRJGS/9oADAMBAAIRAxEAPwCcQAAAAAAAAAAAAAAAAAAAAAAAABSUkk22kks23wXeFYjXtDmaWmttVvKVnb/bym5bdSLypwUY57n7T5bvMwRfpmvbHdJ1dJv28eb93yx6RPMunM6LAAAAAAAAAAAAAAAAAAAAAAAAAAAAAAGo0j0jt8Pp7deXaaexTjvqVGuSX1e4x3LtNuNZbuFgXsuvbbj6z6QhjSvTS4v9036KjxVGDeT/AFvdt/x3EXdyK7vbiHd4HSMfBjdPmq95+zYanqfpMRlPLdSt6kv9TjH6mbDo0q1RvxJkbrEUx6ym4knEgAAAAAAAAAAAAAAAAAAAAAAAAAAAAHI6babU8PXoqaVW5kt0c+zTXvT+i5mtfyItxpHKa6V0a5mTuq7UR6+/0QhimK1K9SVWrN1KsuMpfJLou4jJ3VzrVLuaItY1EWrMdmvk8y6GOZ1SjqKt+3fVcvuwt6af6nOUl/TE3cSOZct8RV/JT9ZS4brmQAAAAAAAAAAAAAAAAAAAAAAAAAAAHFawNNVYx9BQalczjvfKjF+1Lv6I1cjI8ONI5TvR+kTlz4lztRH7oOurqU5Sk5OTk3KUm85Sb4tsjYj1l29VcRTFFEaRDHLmFQCatSNDKyrz5zupLwjTgl83IkMSPI474gq1yIj2j7pFNpBAAAAAAAAAAAAAAAAAAAAAAAAAAAcvp3pVHDqOUcpXFVNU4v2VzqS7l8zBfvRbj80t0nps5l3v2pjmfsgG9u51ZynOUpSnJylKX3pN8WyL0mZ1nl3czTTTFuiNKYY5VZyAAJ31OxywyD6167/qy+hJY3yOH63OuXLtzYRIAAAAAAAAAAAAAAAAAAAAAAAAAMDHMWp2dCpcVX2YLhzk392K72yyuuKKdZbGLjV5F2LVHMvnXSHGat5XnXqvOU3wXCKXCC7kRFVU11bpeiWLNGNai1b4j95aoLwAAAnTU1Uzw3L3Lisn4tS+pJY3yOH63GmVP5w7o2EQAAAAAAAAAAAAAAAAAAAAAAAAACC9aGlPrlx6Gk86Fu3GLT3TnwlP6Lx6kXkXd9WkcQ7vo2D+Fs76vnq/aPZwrMCUAAACoEt6irzOne2/uVaVZd+3Fxf/ABrzJDEnyzDkPiC3pdpr940SkbbnwAAAAAAAAAAAAAAAAAAAAAAAA4zWfpJ6la+ig8q9ypQjk98I+3P5pL49xrZN3ZTpHMpromD+Ivb6vlp7/WfSECtka7bmdVAoAAAFQO41OXE4YlsRWcatCop9yjlJPz/k28WfNo5/r9ETZifzTqSDkAAAAAAAAAAAAAAAAAApOSSbbSSWbb3JLq2FYiZnSHA6Qaz7ehUhToR9YSnFVambUIxz7Wx70svA1K8ummrSO6fxvh+/ctzXcnb7R6y72E1JKSaaaTTXBp8GjbQExMTpL0FADzUmopyk0oxTk2+CS3tsKxEzOkPnHTPHniF3Ur71DPYpRfswXDxfHxIi5Xvr1eh4OJGNYi3HPM/VojG2wKgAAFGTh2H1rmoqVCnOrUfswWb+L5Jd7LqaZqnSIYr1+3ap3VzpCX9WWhNxYValxc+jUp0lThCMtqUc5Jtt5Zckb+PZmidZcl1bqVvJpii3r2SKbSCAAAAAAAAAAAAAAAAGi0l0rtcPj9rLaqtZxpQydSXx91d7MN29Tb5SGD0y/mVaUR29/RDulemdzfvKo/RUc81Rpt7P7n7Xju7iMu5Fd3t6O4wek4+DG6e9XvP2cw57Ri00SO/f2Tpqrxn1mxjTk/tLZqjLrs5Z05eWa/ayWxrm+jv6PPut4ngZMzHFXeHZGwhwDgdb2P8Aq9rG1g/tLraT/LTjltPxbS8zVyrm2nSPVO9CxPFveLVxT/tCBHOzkABUYUMgS6/QnQOviLVWbdG1T31Mu1U6qmn/ALnu+JsWbE1954Q/UOrUY3kp71f6+qbsFwW3sqapW9ONOO7N8ZTfWUuLZI00RTGkONv5Fy/VuuTrLYFzCAAAAAAAAAAAAAAAWL27p0ISq1ZxpwjvcpPJIpVVFMayvt267lUU0RrMov0q1nSntUrFbEeDrz++/wBEXwXe/JEfezJ4o/7df074biNLmV/5/lGlxdSk3JtzlJ5uUm3KT5tt72zS0mZ1l001U26dtuNIjhjNlzDNUzOpF5MTCtM6Tq7fVfjHqt9GEnlTuUqMum1nnTb8c1+4zYlzbXp7oz4gw/HxfEp5p7/p6p0JZ5+NgfOWnOO+v3tWsnnTi/R0v0R3KXi834kTeub65l6D03F/DY9NM88z9XPmJIAACoUSLq91eu52bu8TVvulTpPNSrdJS6Q/n4cdyxj6+apznVerxb1tWZ7+s+39plpwUUoxSjGKSSSySS4JI33JzMzOsvQUAAAAAAAAAAAAAAALVzXjShOpN7MIRcpN8klm2UmdI1XUUTXVFNPMvnrSnSSrf1pVKkpbG03SpZ9mnHksuuXFkNduVXZ78PTMHCtYNqKaY1q9Z92gnUbLIjRsVXJqeCrHoAkKqMmhJ7mm00001xTXBrvMc9p1ht29K6JiX0doviyvbSjcbtqUEppcprdJeZN2q99EVPLs/FnGyKrU+k/s0+s3HPU7CoovKrcZ0KeXFZrty8I5+aLMivbR9W10fF8fJjXinvKACLd56KAVAZBRJOrXQP1jYvbuP2HGlSkvxvzyXudFz/ncx7Gvmqc31fq23WzZnv6ymJI33JqgAAAAAAAAAAAAAAAAGt0hwiN7b1LaU501US7VPLNZPPnxXcWXKN9OjYxcice7F2mNZhBmlehV1h3amlVoN5KtTT2V+uPsfx3kbdx6qO/o7bB6tayu3FXtP2cyYErqAUAAXKEsmW1MtmdJ0SlqcxfZnXs5PdNKtT7pLdNeK2X4M3cG5zS5n4pxPlvx9J+znNauOet30qcWnTtU6McuDln9o/NJftLcmvdXp7M/RMTwcfdPNXf9PRxhrpkABR3urXQj12SurmP91hLswa/HkuX6Fz68OptWLG7zTwgOsdU8GPCtT5p5n2/tN0UkkksktyS4IkXGqgAAAAAAAAAAAAAAAAAAB5qQUk4ySaayaazTXRoKxMxOsIp061a7O1c2Eezvc7dcV30v/Pl0NG9jf5UOo6Z1vi1kfpP8osNF1UfkAUAqDhs8NxGpbVIXFJ7NSnm4vvay+pbRVNFUTDNk27d+zNFziWsk83m823vbfFvqy9r6REdlCioVU+jqtAtEpYlXe1tRtqTTqzXtPlSi+r59F8UZ7Fma578IrqvUYxaNKfmnj+U/W9CNOEacIqEIRUYxislFLgkiUiNHCVVTVOs8rgUAAAAAAAAAAAAAAAAAAAAAAI71iaAq6Uru0ilcLOVSmtyr966T/k1b+PFXmjlP9J6vNiYtXZ8vpPt/SGZRybTTTTaae5primiN0dpExVGsKAAK7W7ILt3bR5CyVQNno3gVXELiFvS3N75TazjTguM3/wBfAyW7c1zpDUzMujGtzXV+n5vorBcKpWdCnb0Y7MKay75PnKXVtktTTFMaQ8+v3671yblc95ZxcwgAAAAAAAAAAAAAAAAAAAAAAABHOszQb1hSvbWP28U3VppfjJe0vzr5mpkWN3mp5dB0fqs2Zizd+WeJ9v6Q0RztI/IABQAuW9GVSUYQi5TnJQjGPGTe5JFYjXtDHcuU0UzXXxD6D0F0Whhtvs7nXqZSrT6vlBP3Y5vL4t8yWs2ot06OA6jnVZd3d/jHEOkMqPAAAAAAAAAAAAAAAAAAAAAAAAAAAiTWnoZsOWIW0ew99xBL7r/xkuj5+Zo5Nn/OHVdD6p/x7s/SfsjBmi6qVAoBSeyXNUeiexH+0a8e1NZW8Wt8YvjV+L4Luz6khi2tI3S5HrvUN9XgUcRz9Unm45sAAAAAAAAAAAAAAAAAAAAAAAAAAAB5nBSTi0mmmmnvTT4phWJmJ1hAmsTRN4dX26afq1Zt0/8ALfF0n9O74EXkWtk9uHddI6h+Jt7avmjn8493Is10w6fV9ow8Rukp/gUcp1n73u0/HJ+CZsWLW+rvwierZ/4a15fmnh9BwikkkkkkkkuCS4JEo4KZ1VAAAAAAAAAAAAAAAAAAAAAAAANdf3+w8lyLJqbFq1E95aupjE+pZvltU2KPZjzxmfvPzLZrlmjHt+yxPHanvPzLZuSyRi2/ZZqY/V5Sl5ls3JZqcK17NTjeIyuqU6FbtQkufJ8pLo0Y67k1RpLdxsSmzXvp7Siq9tpUpyhLinx6rkzV299E/Fymad0u20K0jlaUvQ01GKbcpPnJvm35eRt26pojSHPZdmjIr31fo7a20sqvjkZouyjqun0Q2FLSdvikXeLLXnBo92XT0iT9lF3iMU4ceksiGOQfL5ld7HOLMerIhikH1+RduY5sVQv07uD55fErqxzRML0ZJ8N5VZMaKgAAAAAAAAAAAAAAAAFitawnxXkUmIlfTcqp4YNXBYvg/NFs0M8ZM+rEq4D0SZbsZqcuGLUwJ+6/Atmhmpy492PPBF0Zb4bNTl+zHqYCn7xZNpmpzZhocd0MjU2Z5yUo55fB9R4K+rqVUxtaqlo5scHIu2ME5Ezy2tph7W5tjapN5tKWGvqyu1ZN1lU8Ml1fkXaMU3WTTw19X5FdFk3WXTsZL2iujHNxlUbSXJ5l0QxVVwzadpPqkV0Y5rhmwTSWbzZcxy9BQAAAAAAAAAAAAAAAAAAAAAaAsXFrGa4ZFJhfTcmGsq4Svd8i3ayxdWVhiW/L5DRf4rJo2L5LcNq2brMp2SXH5FdrHN2fRejbwXIrosmuXpU49F5FVNZewoAAAAAAAAAAAAAAAAAAAAAAAAAAAApKKe5rMCo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xAPEA8PEBAPEBAQDw8PEhIQExIVEBAVFhIXFhQRFBQYHCggGBolHBUUITEhJSkrLzEuFyAzODMsNygtLy0BCgoKDg0OGxAQGiwkICQsLCwsLCwsLCwsLCwsLCwsLCwsLCwsLCwsLCwsLCwsLC0sLCwsLCwsLCwsLCwsLDQsLf/AABEIALQA8AMBEQACEQEDEQH/xAAcAAEAAQUBAQAAAAAAAAAAAAAABwEDBAUGAgj/xAA9EAACAQICBwQHBwEJAAAAAAAAAQIDBAURBgcSITFBUSJhgZETFEJScaHBIzIzYnKCsaIVJFNjkrKz0dL/xAAbAQEAAQUBAAAAAAAAAAAAAAAABQECAwQGB//EADARAQABAwMCBAQGAgMAAAAAAAABAgMEERIxBSETIkFRBjJxwRRhgaHR4UKxRJGS/9oADAMBAAIRAxEAPwCcQAAAAAAAAAAAAAAAAAAAAAAAABSUkk22kks23wXeFYjXtDmaWmttVvKVnb/bym5bdSLypwUY57n7T5bvMwRfpmvbHdJ1dJv28eb93yx6RPMunM6LAAAAAAAAAAAAAAAAAAAAAAAAAAAAAAGo0j0jt8Pp7deXaaexTjvqVGuSX1e4x3LtNuNZbuFgXsuvbbj6z6QhjSvTS4v9036KjxVGDeT/AFvdt/x3EXdyK7vbiHd4HSMfBjdPmq95+zYanqfpMRlPLdSt6kv9TjH6mbDo0q1RvxJkbrEUx6ym4knEgAAAAAAAAAAAAAAAAAAAAAAAAAAAAHI6babU8PXoqaVW5kt0c+zTXvT+i5mtfyItxpHKa6V0a5mTuq7UR6+/0QhimK1K9SVWrN1KsuMpfJLou4jJ3VzrVLuaItY1EWrMdmvk8y6GOZ1SjqKt+3fVcvuwt6af6nOUl/TE3cSOZct8RV/JT9ZS4brmQAAAAAAAAAAAAAAAAAAAAAAAAAAAHFawNNVYx9BQalczjvfKjF+1Lv6I1cjI8ONI5TvR+kTlz4lztRH7oOurqU5Sk5OTk3KUm85Sb4tsjYj1l29VcRTFFEaRDHLmFQCatSNDKyrz5zupLwjTgl83IkMSPI474gq1yIj2j7pFNpBAAAAAAAAAAAAAAAAAAAAAAAAAAAcvp3pVHDqOUcpXFVNU4v2VzqS7l8zBfvRbj80t0nps5l3v2pjmfsgG9u51ZynOUpSnJylKX3pN8WyL0mZ1nl3czTTTFuiNKYY5VZyAAJ31OxywyD6167/qy+hJY3yOH63OuXLtzYRIAAAAAAAAAAAAAAAAAAAAAAAAAMDHMWp2dCpcVX2YLhzk392K72yyuuKKdZbGLjV5F2LVHMvnXSHGat5XnXqvOU3wXCKXCC7kRFVU11bpeiWLNGNai1b4j95aoLwAAAnTU1Uzw3L3Lisn4tS+pJY3yOH63GmVP5w7o2EQAAAAAAAAAAAAAAAAAAAAAAAAACC9aGlPrlx6Gk86Fu3GLT3TnwlP6Lx6kXkXd9WkcQ7vo2D+Fs76vnq/aPZwrMCUAAACoEt6irzOne2/uVaVZd+3Fxf/ABrzJDEnyzDkPiC3pdpr940SkbbnwAAAAAAAAAAAAAAAAAAAAAAAA4zWfpJ6la+ig8q9ypQjk98I+3P5pL49xrZN3ZTpHMpromD+Ivb6vlp7/WfSECtka7bmdVAoAAAFQO41OXE4YlsRWcatCop9yjlJPz/k28WfNo5/r9ETZifzTqSDkAAAAAAAAAAAAAAAAAApOSSbbSSWbb3JLq2FYiZnSHA6Qaz7ehUhToR9YSnFVambUIxz7Wx70svA1K8ummrSO6fxvh+/ctzXcnb7R6y72E1JKSaaaTTXBp8GjbQExMTpL0FADzUmopyk0oxTk2+CS3tsKxEzOkPnHTPHniF3Ur71DPYpRfswXDxfHxIi5Xvr1eh4OJGNYi3HPM/VojG2wKgAAFGTh2H1rmoqVCnOrUfswWb+L5Jd7LqaZqnSIYr1+3ap3VzpCX9WWhNxYValxc+jUp0lThCMtqUc5Jtt5Zckb+PZmidZcl1bqVvJpii3r2SKbSCAAAAAAAAAAAAAAAAGi0l0rtcPj9rLaqtZxpQydSXx91d7MN29Tb5SGD0y/mVaUR29/RDulemdzfvKo/RUc81Rpt7P7n7Xju7iMu5Fd3t6O4wek4+DG6e9XvP2cw57Ri00SO/f2Tpqrxn1mxjTk/tLZqjLrs5Z05eWa/ayWxrm+jv6PPut4ngZMzHFXeHZGwhwDgdb2P8Aq9rG1g/tLraT/LTjltPxbS8zVyrm2nSPVO9CxPFveLVxT/tCBHOzkABUYUMgS6/QnQOviLVWbdG1T31Mu1U6qmn/ALnu+JsWbE1954Q/UOrUY3kp71f6+qbsFwW3sqapW9ONOO7N8ZTfWUuLZI00RTGkONv5Fy/VuuTrLYFzCAAAAAAAAAAAAAAAWL27p0ISq1ZxpwjvcpPJIpVVFMayvt267lUU0RrMov0q1nSntUrFbEeDrz++/wBEXwXe/JEfezJ4o/7df074biNLmV/5/lGlxdSk3JtzlJ5uUm3KT5tt72zS0mZ1l001U26dtuNIjhjNlzDNUzOpF5MTCtM6Tq7fVfjHqt9GEnlTuUqMum1nnTb8c1+4zYlzbXp7oz4gw/HxfEp5p7/p6p0JZ5+NgfOWnOO+v3tWsnnTi/R0v0R3KXi834kTeub65l6D03F/DY9NM88z9XPmJIAACoUSLq91eu52bu8TVvulTpPNSrdJS6Q/n4cdyxj6+apznVerxb1tWZ7+s+39plpwUUoxSjGKSSSySS4JI33JzMzOsvQUAAAAAAAAAAAAAAALVzXjShOpN7MIRcpN8klm2UmdI1XUUTXVFNPMvnrSnSSrf1pVKkpbG03SpZ9mnHksuuXFkNduVXZ78PTMHCtYNqKaY1q9Z92gnUbLIjRsVXJqeCrHoAkKqMmhJ7mm00001xTXBrvMc9p1ht29K6JiX0doviyvbSjcbtqUEppcprdJeZN2q99EVPLs/FnGyKrU+k/s0+s3HPU7CoovKrcZ0KeXFZrty8I5+aLMivbR9W10fF8fJjXinvKACLd56KAVAZBRJOrXQP1jYvbuP2HGlSkvxvzyXudFz/ncx7Gvmqc31fq23WzZnv6ymJI33JqgAAAAAAAAAAAAAAAAGt0hwiN7b1LaU501US7VPLNZPPnxXcWXKN9OjYxcice7F2mNZhBmlehV1h3amlVoN5KtTT2V+uPsfx3kbdx6qO/o7bB6tayu3FXtP2cyYErqAUAAXKEsmW1MtmdJ0SlqcxfZnXs5PdNKtT7pLdNeK2X4M3cG5zS5n4pxPlvx9J+znNauOet30qcWnTtU6McuDln9o/NJftLcmvdXp7M/RMTwcfdPNXf9PRxhrpkABR3urXQj12SurmP91hLswa/HkuX6Fz68OptWLG7zTwgOsdU8GPCtT5p5n2/tN0UkkksktyS4IkXGqgAAAAAAAAAAAAAAAAAAB5qQUk4ySaayaazTXRoKxMxOsIp061a7O1c2Eezvc7dcV30v/Pl0NG9jf5UOo6Z1vi1kfpP8osNF1UfkAUAqDhs8NxGpbVIXFJ7NSnm4vvay+pbRVNFUTDNk27d+zNFziWsk83m823vbfFvqy9r6REdlCioVU+jqtAtEpYlXe1tRtqTTqzXtPlSi+r59F8UZ7Fma578IrqvUYxaNKfmnj+U/W9CNOEacIqEIRUYxislFLgkiUiNHCVVTVOs8rgUAAAAAAAAAAAAAAAAAAAAAAI71iaAq6Uru0ilcLOVSmtyr966T/k1b+PFXmjlP9J6vNiYtXZ8vpPt/SGZRybTTTTaae5primiN0dpExVGsKAAK7W7ILt3bR5CyVQNno3gVXELiFvS3N75TazjTguM3/wBfAyW7c1zpDUzMujGtzXV+n5vorBcKpWdCnb0Y7MKay75PnKXVtktTTFMaQ8+v3671yblc95ZxcwgAAAAAAAAAAAAAAAAAAAAAAABHOszQb1hSvbWP28U3VppfjJe0vzr5mpkWN3mp5dB0fqs2Zizd+WeJ9v6Q0RztI/IABQAuW9GVSUYQi5TnJQjGPGTe5JFYjXtDHcuU0UzXXxD6D0F0Whhtvs7nXqZSrT6vlBP3Y5vL4t8yWs2ot06OA6jnVZd3d/jHEOkMqPAAAAAAAAAAAAAAAAAAAAAAAAAAAiTWnoZsOWIW0ew99xBL7r/xkuj5+Zo5Nn/OHVdD6p/x7s/SfsjBmi6qVAoBSeyXNUeiexH+0a8e1NZW8Wt8YvjV+L4Luz6khi2tI3S5HrvUN9XgUcRz9Unm45sAAAAAAAAAAAAAAAAAAAAAAAAAAAB5nBSTi0mmmmnvTT4phWJmJ1hAmsTRN4dX26afq1Zt0/8ALfF0n9O74EXkWtk9uHddI6h+Jt7avmjn8493Is10w6fV9ow8Rukp/gUcp1n73u0/HJ+CZsWLW+rvwierZ/4a15fmnh9BwikkkkkkkkuCS4JEo4KZ1VAAAAAAAAAAAAAAAAAAAAAAAANdf3+w8lyLJqbFq1E95aupjE+pZvltU2KPZjzxmfvPzLZrlmjHt+yxPHanvPzLZuSyRi2/ZZqY/V5Sl5ls3JZqcK17NTjeIyuqU6FbtQkufJ8pLo0Y67k1RpLdxsSmzXvp7Siq9tpUpyhLinx6rkzV299E/Fymad0u20K0jlaUvQ01GKbcpPnJvm35eRt26pojSHPZdmjIr31fo7a20sqvjkZouyjqun0Q2FLSdvikXeLLXnBo92XT0iT9lF3iMU4ceksiGOQfL5ld7HOLMerIhikH1+RduY5sVQv07uD55fErqxzRML0ZJ8N5VZMaKgAAAAAAAAAAAAAAAAFitawnxXkUmIlfTcqp4YNXBYvg/NFs0M8ZM+rEq4D0SZbsZqcuGLUwJ+6/Atmhmpy492PPBF0Zb4bNTl+zHqYCn7xZNpmpzZhocd0MjU2Z5yUo55fB9R4K+rqVUxtaqlo5scHIu2ME5Ezy2tph7W5tjapN5tKWGvqyu1ZN1lU8Ml1fkXaMU3WTTw19X5FdFk3WXTsZL2iujHNxlUbSXJ5l0QxVVwzadpPqkV0Y5rhmwTSWbzZcxy9BQAAAAAAAAAAAAAAAAAAAAAaAsXFrGa4ZFJhfTcmGsq4Svd8i3ayxdWVhiW/L5DRf4rJo2L5LcNq2brMp2SXH5FdrHN2fRejbwXIrosmuXpU49F5FVNZewoAAAAAAAAAAAAAAAAAAAAAAAAAAAApKKe5rMCo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xAPEA8PEBAPEBAQDw8PEhIQExIVEBAVFhIXFhQRFBQYHCggGBolHBUUITEhJSkrLzEuFyAzODMsNygtLy0BCgoKDg0OGxAQGiwkICQsLCwsLCwsLCwsLCwsLCwsLCwsLCwsLCwsLCwsLCwsLC0sLCwsLCwsLCwsLCwsLDQsLf/AABEIALQA8AMBEQACEQEDEQH/xAAcAAEAAQUBAQAAAAAAAAAAAAAABwEDBAUGAgj/xAA9EAACAQICBwQHBwEJAAAAAAAAAQIDBAURBgcSITFBUSJhgZETFEJScaHBIzIzYnKCsaIVJFNjkrKz0dL/xAAbAQEAAQUBAAAAAAAAAAAAAAAABQECAwQGB//EADARAQABAwMCBAQGAgMAAAAAAAABAgMEERIxBSETIkFRBjJxwRRhgaHR4UKxRJGS/9oADAMBAAIRAxEAPwCcQAAAAAAAAAAAAAAAAAAAAAAAABSUkk22kks23wXeFYjXtDmaWmttVvKVnb/bym5bdSLypwUY57n7T5bvMwRfpmvbHdJ1dJv28eb93yx6RPMunM6LAAAAAAAAAAAAAAAAAAAAAAAAAAAAAAGo0j0jt8Pp7deXaaexTjvqVGuSX1e4x3LtNuNZbuFgXsuvbbj6z6QhjSvTS4v9036KjxVGDeT/AFvdt/x3EXdyK7vbiHd4HSMfBjdPmq95+zYanqfpMRlPLdSt6kv9TjH6mbDo0q1RvxJkbrEUx6ym4knEgAAAAAAAAAAAAAAAAAAAAAAAAAAAAHI6babU8PXoqaVW5kt0c+zTXvT+i5mtfyItxpHKa6V0a5mTuq7UR6+/0QhimK1K9SVWrN1KsuMpfJLou4jJ3VzrVLuaItY1EWrMdmvk8y6GOZ1SjqKt+3fVcvuwt6af6nOUl/TE3cSOZct8RV/JT9ZS4brmQAAAAAAAAAAAAAAAAAAAAAAAAAAAHFawNNVYx9BQalczjvfKjF+1Lv6I1cjI8ONI5TvR+kTlz4lztRH7oOurqU5Sk5OTk3KUm85Sb4tsjYj1l29VcRTFFEaRDHLmFQCatSNDKyrz5zupLwjTgl83IkMSPI474gq1yIj2j7pFNpBAAAAAAAAAAAAAAAAAAAAAAAAAAAcvp3pVHDqOUcpXFVNU4v2VzqS7l8zBfvRbj80t0nps5l3v2pjmfsgG9u51ZynOUpSnJylKX3pN8WyL0mZ1nl3czTTTFuiNKYY5VZyAAJ31OxywyD6167/qy+hJY3yOH63OuXLtzYRIAAAAAAAAAAAAAAAAAAAAAAAAAMDHMWp2dCpcVX2YLhzk392K72yyuuKKdZbGLjV5F2LVHMvnXSHGat5XnXqvOU3wXCKXCC7kRFVU11bpeiWLNGNai1b4j95aoLwAAAnTU1Uzw3L3Lisn4tS+pJY3yOH63GmVP5w7o2EQAAAAAAAAAAAAAAAAAAAAAAAAACC9aGlPrlx6Gk86Fu3GLT3TnwlP6Lx6kXkXd9WkcQ7vo2D+Fs76vnq/aPZwrMCUAAACoEt6irzOne2/uVaVZd+3Fxf/ABrzJDEnyzDkPiC3pdpr940SkbbnwAAAAAAAAAAAAAAAAAAAAAAAA4zWfpJ6la+ig8q9ypQjk98I+3P5pL49xrZN3ZTpHMpromD+Ivb6vlp7/WfSECtka7bmdVAoAAAFQO41OXE4YlsRWcatCop9yjlJPz/k28WfNo5/r9ETZifzTqSDkAAAAAAAAAAAAAAAAAApOSSbbSSWbb3JLq2FYiZnSHA6Qaz7ehUhToR9YSnFVambUIxz7Wx70svA1K8ummrSO6fxvh+/ctzXcnb7R6y72E1JKSaaaTTXBp8GjbQExMTpL0FADzUmopyk0oxTk2+CS3tsKxEzOkPnHTPHniF3Ur71DPYpRfswXDxfHxIi5Xvr1eh4OJGNYi3HPM/VojG2wKgAAFGTh2H1rmoqVCnOrUfswWb+L5Jd7LqaZqnSIYr1+3ap3VzpCX9WWhNxYValxc+jUp0lThCMtqUc5Jtt5Zckb+PZmidZcl1bqVvJpii3r2SKbSCAAAAAAAAAAAAAAAAGi0l0rtcPj9rLaqtZxpQydSXx91d7MN29Tb5SGD0y/mVaUR29/RDulemdzfvKo/RUc81Rpt7P7n7Xju7iMu5Fd3t6O4wek4+DG6e9XvP2cw57Ri00SO/f2Tpqrxn1mxjTk/tLZqjLrs5Z05eWa/ayWxrm+jv6PPut4ngZMzHFXeHZGwhwDgdb2P8Aq9rG1g/tLraT/LTjltPxbS8zVyrm2nSPVO9CxPFveLVxT/tCBHOzkABUYUMgS6/QnQOviLVWbdG1T31Mu1U6qmn/ALnu+JsWbE1954Q/UOrUY3kp71f6+qbsFwW3sqapW9ONOO7N8ZTfWUuLZI00RTGkONv5Fy/VuuTrLYFzCAAAAAAAAAAAAAAAWL27p0ISq1ZxpwjvcpPJIpVVFMayvt267lUU0RrMov0q1nSntUrFbEeDrz++/wBEXwXe/JEfezJ4o/7df074biNLmV/5/lGlxdSk3JtzlJ5uUm3KT5tt72zS0mZ1l001U26dtuNIjhjNlzDNUzOpF5MTCtM6Tq7fVfjHqt9GEnlTuUqMum1nnTb8c1+4zYlzbXp7oz4gw/HxfEp5p7/p6p0JZ5+NgfOWnOO+v3tWsnnTi/R0v0R3KXi834kTeub65l6D03F/DY9NM88z9XPmJIAACoUSLq91eu52bu8TVvulTpPNSrdJS6Q/n4cdyxj6+apznVerxb1tWZ7+s+39plpwUUoxSjGKSSSySS4JI33JzMzOsvQUAAAAAAAAAAAAAAALVzXjShOpN7MIRcpN8klm2UmdI1XUUTXVFNPMvnrSnSSrf1pVKkpbG03SpZ9mnHksuuXFkNduVXZ78PTMHCtYNqKaY1q9Z92gnUbLIjRsVXJqeCrHoAkKqMmhJ7mm00001xTXBrvMc9p1ht29K6JiX0doviyvbSjcbtqUEppcprdJeZN2q99EVPLs/FnGyKrU+k/s0+s3HPU7CoovKrcZ0KeXFZrty8I5+aLMivbR9W10fF8fJjXinvKACLd56KAVAZBRJOrXQP1jYvbuP2HGlSkvxvzyXudFz/ncx7Gvmqc31fq23WzZnv6ymJI33JqgAAAAAAAAAAAAAAAAGt0hwiN7b1LaU501US7VPLNZPPnxXcWXKN9OjYxcice7F2mNZhBmlehV1h3amlVoN5KtTT2V+uPsfx3kbdx6qO/o7bB6tayu3FXtP2cyYErqAUAAXKEsmW1MtmdJ0SlqcxfZnXs5PdNKtT7pLdNeK2X4M3cG5zS5n4pxPlvx9J+znNauOet30qcWnTtU6McuDln9o/NJftLcmvdXp7M/RMTwcfdPNXf9PRxhrpkABR3urXQj12SurmP91hLswa/HkuX6Fz68OptWLG7zTwgOsdU8GPCtT5p5n2/tN0UkkksktyS4IkXGqgAAAAAAAAAAAAAAAAAAB5qQUk4ySaayaazTXRoKxMxOsIp061a7O1c2Eezvc7dcV30v/Pl0NG9jf5UOo6Z1vi1kfpP8osNF1UfkAUAqDhs8NxGpbVIXFJ7NSnm4vvay+pbRVNFUTDNk27d+zNFziWsk83m823vbfFvqy9r6REdlCioVU+jqtAtEpYlXe1tRtqTTqzXtPlSi+r59F8UZ7Fma578IrqvUYxaNKfmnj+U/W9CNOEacIqEIRUYxislFLgkiUiNHCVVTVOs8rgUAAAAAAAAAAAAAAAAAAAAAAI71iaAq6Uru0ilcLOVSmtyr966T/k1b+PFXmjlP9J6vNiYtXZ8vpPt/SGZRybTTTTaae5primiN0dpExVGsKAAK7W7ILt3bR5CyVQNno3gVXELiFvS3N75TazjTguM3/wBfAyW7c1zpDUzMujGtzXV+n5vorBcKpWdCnb0Y7MKay75PnKXVtktTTFMaQ8+v3671yblc95ZxcwgAAAAAAAAAAAAAAAAAAAAAAABHOszQb1hSvbWP28U3VppfjJe0vzr5mpkWN3mp5dB0fqs2Zizd+WeJ9v6Q0RztI/IABQAuW9GVSUYQi5TnJQjGPGTe5JFYjXtDHcuU0UzXXxD6D0F0Whhtvs7nXqZSrT6vlBP3Y5vL4t8yWs2ot06OA6jnVZd3d/jHEOkMqPAAAAAAAAAAAAAAAAAAAAAAAAAAAiTWnoZsOWIW0ew99xBL7r/xkuj5+Zo5Nn/OHVdD6p/x7s/SfsjBmi6qVAoBSeyXNUeiexH+0a8e1NZW8Wt8YvjV+L4Luz6khi2tI3S5HrvUN9XgUcRz9Unm45sAAAAAAAAAAAAAAAAAAAAAAAAAAAB5nBSTi0mmmmnvTT4phWJmJ1hAmsTRN4dX26afq1Zt0/8ALfF0n9O74EXkWtk9uHddI6h+Jt7avmjn8493Is10w6fV9ow8Rukp/gUcp1n73u0/HJ+CZsWLW+rvwierZ/4a15fmnh9BwikkkkkkkkuCS4JEo4KZ1VAAAAAAAAAAAAAAAAAAAAAAAANdf3+w8lyLJqbFq1E95aupjE+pZvltU2KPZjzxmfvPzLZrlmjHt+yxPHanvPzLZuSyRi2/ZZqY/V5Sl5ls3JZqcK17NTjeIyuqU6FbtQkufJ8pLo0Y67k1RpLdxsSmzXvp7Siq9tpUpyhLinx6rkzV299E/Fymad0u20K0jlaUvQ01GKbcpPnJvm35eRt26pojSHPZdmjIr31fo7a20sqvjkZouyjqun0Q2FLSdvikXeLLXnBo92XT0iT9lF3iMU4ceksiGOQfL5ld7HOLMerIhikH1+RduY5sVQv07uD55fErqxzRML0ZJ8N5VZMaKgAAAAAAAAAAAAAAAAFitawnxXkUmIlfTcqp4YNXBYvg/NFs0M8ZM+rEq4D0SZbsZqcuGLUwJ+6/Atmhmpy492PPBF0Zb4bNTl+zHqYCn7xZNpmpzZhocd0MjU2Z5yUo55fB9R4K+rqVUxtaqlo5scHIu2ME5Ezy2tph7W5tjapN5tKWGvqyu1ZN1lU8Ml1fkXaMU3WTTw19X5FdFk3WXTsZL2iujHNxlUbSXJ5l0QxVVwzadpPqkV0Y5rhmwTSWbzZcxy9BQAAAAAAAAAAAAAAAAAAAAAaAsXFrGa4ZFJhfTcmGsq4Svd8i3ayxdWVhiW/L5DRf4rJo2L5LcNq2brMp2SXH5FdrHN2fRejbwXIrosmuXpU49F5FVNZewoAAAAAAAAAAAAAAAAAAAAAAAAAAAApKKe5rMCoAAAAAAAAAAAAAAAAAAAAAAAAAAAAAAAAAAAAAAAAAAAAAAAAA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732240" y="908720"/>
            <a:ext cx="1188707" cy="1107554"/>
          </a:xfrm>
          <a:prstGeom prst="rect">
            <a:avLst/>
          </a:prstGeom>
          <a:noFill/>
        </p:spPr>
      </p:pic>
      <p:pic>
        <p:nvPicPr>
          <p:cNvPr id="16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804248" y="4509120"/>
            <a:ext cx="1188707" cy="1107554"/>
          </a:xfrm>
          <a:prstGeom prst="rect">
            <a:avLst/>
          </a:prstGeom>
          <a:noFill/>
        </p:spPr>
      </p:pic>
      <p:pic>
        <p:nvPicPr>
          <p:cNvPr id="17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732240" y="2708920"/>
            <a:ext cx="1188707" cy="1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59632" y="9087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Шифрование и подпись </a:t>
            </a:r>
          </a:p>
          <a:p>
            <a:pPr algn="ctr"/>
            <a:r>
              <a:rPr lang="ru-RU" sz="2400" dirty="0" smtClean="0"/>
              <a:t>пакета данных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9632" y="27089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Передача пакета данных в РЦОИ по открытым каналам связи </a:t>
            </a:r>
          </a:p>
          <a:p>
            <a:pPr algn="ctr"/>
            <a:r>
              <a:rPr lang="ru-RU" sz="2400" dirty="0" smtClean="0"/>
              <a:t>сети Интернет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4509120"/>
            <a:ext cx="5328592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Доставка экзаменационных материалов в РЦОИ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3707904" y="2060848"/>
            <a:ext cx="432048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707904" y="3861048"/>
            <a:ext cx="432048" cy="576064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732240" y="908720"/>
            <a:ext cx="1188707" cy="1107554"/>
          </a:xfrm>
          <a:prstGeom prst="rect">
            <a:avLst/>
          </a:prstGeom>
          <a:noFill/>
        </p:spPr>
      </p:pic>
      <p:pic>
        <p:nvPicPr>
          <p:cNvPr id="18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804248" y="4509120"/>
            <a:ext cx="1188707" cy="1107554"/>
          </a:xfrm>
          <a:prstGeom prst="rect">
            <a:avLst/>
          </a:prstGeom>
          <a:noFill/>
        </p:spPr>
      </p:pic>
      <p:pic>
        <p:nvPicPr>
          <p:cNvPr id="19" name="Picture 7" descr="C:\Users\gridasov\Desktop\ga.jpg"/>
          <p:cNvPicPr>
            <a:picLocks noChangeAspect="1" noChangeArrowheads="1"/>
          </p:cNvPicPr>
          <p:nvPr/>
        </p:nvPicPr>
        <p:blipFill>
          <a:blip r:embed="rId2" cstate="print"/>
          <a:srcRect l="19505"/>
          <a:stretch>
            <a:fillRect/>
          </a:stretch>
        </p:blipFill>
        <p:spPr bwMode="auto">
          <a:xfrm>
            <a:off x="6732240" y="2708920"/>
            <a:ext cx="1188707" cy="110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17"/>
          <p:cNvSpPr>
            <a:spLocks noChangeArrowheads="1"/>
          </p:cNvSpPr>
          <p:nvPr/>
        </p:nvSpPr>
        <p:spPr bwMode="auto">
          <a:xfrm>
            <a:off x="0" y="1797050"/>
            <a:ext cx="9144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342900" algn="just" eaLnBrk="1" hangingPunct="1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r>
              <a:rPr lang="ru-RU" altLang="ru-RU" sz="2000" b="1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lvl="2" indent="-342900" algn="just" eaLnBrk="1" hangingPunct="1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endParaRPr lang="ru-RU" altLang="ru-RU" sz="22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1783" y="0"/>
            <a:ext cx="7691392" cy="54864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u="sng" dirty="0">
                <a:solidFill>
                  <a:srgbClr val="2E3192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Члены ГЭК:</a:t>
            </a:r>
            <a:endParaRPr lang="ru-RU" altLang="ru-RU" sz="1600" b="1" dirty="0">
              <a:solidFill>
                <a:srgbClr val="2E3192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00213"/>
            <a:ext cx="8893175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ТОМ                                                     по 2 члена ГЭК из территории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г.Лесосибирск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г.Енисейск;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Енисейский </a:t>
            </a: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р-он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Дзержинский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Тасеевский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Нижнеингашский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 Шарыпово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Шарыповский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3276600" y="2349500"/>
            <a:ext cx="71438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3708400" y="3357563"/>
            <a:ext cx="1008063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3213100"/>
            <a:ext cx="39957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 2 члена ГЭК на ППЭ из г.Красноярска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76600" y="4581525"/>
            <a:ext cx="71438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3635375" y="5229225"/>
            <a:ext cx="1008063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5013325"/>
            <a:ext cx="3995738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член ГЭК из г.Красноярска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 член ГЭК из МПК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1276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6061075"/>
            <a:ext cx="7969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-107950" y="836613"/>
            <a:ext cx="925195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lvl="2" indent="-342900" algn="just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20000"/>
              <a:defRPr/>
            </a:pPr>
            <a:r>
              <a:rPr lang="ru-R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На этапе контроля технической готовности накануне экзамена </a:t>
            </a:r>
            <a:r>
              <a:rPr lang="ru-RU" sz="1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каждый член ГЭК</a:t>
            </a:r>
            <a:r>
              <a:rPr lang="ru-RU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должен авторизоваться на портале и убедиться в наличие сертификата и назначения на соответствующую дату экзамена.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3708400" y="1773238"/>
            <a:ext cx="1008063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3276600" y="1700213"/>
            <a:ext cx="71438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4549775"/>
            <a:ext cx="35639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г.Минусинск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Минусинский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Идринский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Каратузский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Краснотуранский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Курагинский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Шушенский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Ермаковский</a:t>
            </a:r>
            <a:r>
              <a:rPr lang="ru-RU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район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4725144"/>
            <a:ext cx="620310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возможно только на основании письма за подписью главы субъекта Российской Федерации в </a:t>
            </a:r>
            <a:r>
              <a:rPr lang="ru-RU" sz="2400" b="1" dirty="0">
                <a:solidFill>
                  <a:srgbClr val="FF0000"/>
                </a:solidFill>
                <a:latin typeface="Cambria" pitchFamily="18" charset="0"/>
              </a:rPr>
              <a:t>адрес Рособрнадзора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4509120"/>
            <a:ext cx="716607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10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6001" y="234523"/>
            <a:ext cx="728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Заполнение РИС в 2015 - 2016 году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1490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E3192"/>
                </a:solidFill>
                <a:latin typeface="Cambria" panose="02040503050406030204" pitchFamily="18" charset="0"/>
              </a:rPr>
              <a:t>Изменение сроков внесения </a:t>
            </a: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сведений </a:t>
            </a:r>
            <a:r>
              <a:rPr lang="ru-RU" sz="2800" b="1" dirty="0">
                <a:solidFill>
                  <a:srgbClr val="2E3192"/>
                </a:solidFill>
                <a:latin typeface="Cambria" panose="02040503050406030204" pitchFamily="18" charset="0"/>
              </a:rPr>
              <a:t>в </a:t>
            </a:r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РИС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654" y="1457360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Министерства образования Красноярского края «О заполнении РИС»  от 9.11.2015 №75-11842</a:t>
            </a:r>
          </a:p>
          <a:p>
            <a:endParaRPr lang="ru-RU" dirty="0" smtClean="0"/>
          </a:p>
          <a:p>
            <a:r>
              <a:rPr lang="ru-RU" dirty="0" smtClean="0"/>
              <a:t>Приказ по школе:</a:t>
            </a:r>
          </a:p>
          <a:p>
            <a:pPr marL="342900" indent="-342900">
              <a:buAutoNum type="arabicPeriod"/>
            </a:pPr>
            <a:r>
              <a:rPr lang="ru-RU" dirty="0" smtClean="0"/>
              <a:t>«О назначении ответственных за заполнение РИС»</a:t>
            </a:r>
          </a:p>
          <a:p>
            <a:pPr marL="342900" indent="-342900">
              <a:buAutoNum type="arabicPeriod"/>
            </a:pPr>
            <a:r>
              <a:rPr lang="ru-RU" dirty="0" smtClean="0"/>
              <a:t>«О назначении ответственного лица, контролирующего</a:t>
            </a:r>
            <a:r>
              <a:rPr lang="ru-RU" b="1" dirty="0" smtClean="0"/>
              <a:t> своевременность, полноту, качество, актуальность  и достоверность </a:t>
            </a:r>
            <a:r>
              <a:rPr lang="ru-RU" dirty="0" smtClean="0"/>
              <a:t>вносимой информации в РИС»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7723" y="156755"/>
            <a:ext cx="493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Конфликтная комиссия 2016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764703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/>
          </a:p>
          <a:p>
            <a:pPr marL="285750" indent="-285750" algn="just">
              <a:spcAft>
                <a:spcPts val="1200"/>
              </a:spcAft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62061" y="1384662"/>
            <a:ext cx="87868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Апелляция о несогласии с выставленными баллами подают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организацию, осуществляющую образовательную деятельность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которой они были допущены в установленном порядке к государственной итоговой аттестации;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ВПЛ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которых они были зарегистрированы на сдачу ЕГЭ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Ответственное лицо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руководитель ОУ или ППЭ, принявший апелляцию, незамедлительно направляет ее в Конфликтную комиссию Красноярского края по электронному адресу: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conflict11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coko24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Иные способы подачи апелляций не предусмотрены Порядком проведения ЕГЭ и Конфликтной комиссией Красноярского края приниматься не будут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Желательно при подаче апелляции указывать в письме описание ошибок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7723" y="156755"/>
            <a:ext cx="493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Конфликтная комиссия 2016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764703"/>
            <a:ext cx="8640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endParaRPr lang="ru-RU" dirty="0" smtClean="0"/>
          </a:p>
          <a:p>
            <a:pPr marL="285750" indent="-285750" algn="just">
              <a:spcAft>
                <a:spcPts val="1200"/>
              </a:spcAft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88188" y="1227909"/>
            <a:ext cx="87868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случае, если в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течение 1 рабочего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дня подтверждение о принятии апелляции не получено, ответственное лицо в МОУО, руководитель ОУ или ППЭ уточняет решение вопроса у секретаря Конфликтной комиссии Красноярского края по тел.: 8(391)-2-04-04-33 либо по электронному адресу: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conflict11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coko24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Результаты рассмотрения апелляции и решения Конфликтной комиссии Красноярского края участников ЕГЭ, лично не присутствовавших на рассмотрении, сообщаются на электронный адрес, с которого была подана апелляция.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Информация о результатах рассмотрения апелляции и решения Конфликтной комиссии Красноярского края апеллянту направляется ответственным лицом в МОУО, руководителем ОУ или ППЭ.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820633"/>
            <a:ext cx="77038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Организация видеонаблюдения при проведении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mbria" pitchFamily="18" charset="0"/>
                <a:ea typeface="Times New Roman" pitchFamily="18" charset="0"/>
              </a:rPr>
              <a:t> единых государственных экзаменов в 2015 и 2016 годах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6" descr="http://www.ok24it.ru/images/general/printer3.png"/>
          <p:cNvPicPr>
            <a:picLocks noChangeAspect="1" noChangeArrowheads="1"/>
          </p:cNvPicPr>
          <p:nvPr/>
        </p:nvPicPr>
        <p:blipFill>
          <a:blip r:embed="rId2" cstate="print"/>
          <a:srcRect l="6294" t="9375" r="3496" b="8124"/>
          <a:stretch>
            <a:fillRect/>
          </a:stretch>
        </p:blipFill>
        <p:spPr bwMode="auto">
          <a:xfrm>
            <a:off x="5652120" y="4005064"/>
            <a:ext cx="15351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fixdevice.com/images/cats/big/komplectuushi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728019" cy="15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32861">
            <a:off x="7157878" y="5294799"/>
            <a:ext cx="720080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229200"/>
            <a:ext cx="4176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Вахрушева И.А.,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методист регионального центра обработки информации КГКСУ «Центр оценки качества образования»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Изображение 5" descr="DSC_019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3977" y="448733"/>
            <a:ext cx="8295156" cy="2954867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sz="3600" dirty="0" smtClean="0"/>
              <a:t>Проверка результатов сканирования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002060"/>
                </a:solidFill>
              </a:rPr>
              <a:t>программа </a:t>
            </a:r>
            <a:r>
              <a:rPr lang="en-US" sz="3600" dirty="0" err="1" smtClean="0">
                <a:solidFill>
                  <a:srgbClr val="002060"/>
                </a:solidFill>
              </a:rPr>
              <a:t>STDUViewer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390907" y="282187"/>
          <a:ext cx="6624736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54093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lvl="0"/>
            <a:endParaRPr lang="ru-RU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Конституция Российской Федерации от 12 декабря 1993 г.</a:t>
            </a:r>
          </a:p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Федеральный закон от 29.12.2012 № 273-ФЗ «Об образовании в Российской Федерации»</a:t>
            </a:r>
          </a:p>
          <a:p>
            <a:pPr marL="357188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latin typeface="Verdana" pitchFamily="34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 России от 26.12.2013 № 1400 (ред.</a:t>
            </a:r>
            <a:br>
              <a:rPr lang="ru-RU" dirty="0" smtClean="0">
                <a:latin typeface="Verdana" pitchFamily="34" charset="0"/>
                <a:cs typeface="Times New Roman" pitchFamily="18" charset="0"/>
              </a:rPr>
            </a:br>
            <a:r>
              <a:rPr lang="ru-RU" dirty="0" smtClean="0">
                <a:latin typeface="Verdana" pitchFamily="34" charset="0"/>
                <a:cs typeface="Times New Roman" pitchFamily="18" charset="0"/>
              </a:rPr>
              <a:t>от 07.07.2015) 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</a:p>
          <a:p>
            <a:pPr marL="357188" lvl="2" indent="-342900" algn="just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dirty="0" smtClean="0">
                <a:latin typeface="Verdana" pitchFamily="34" charset="0"/>
                <a:cs typeface="Times New Roman" pitchFamily="18" charset="0"/>
              </a:rPr>
              <a:t>Методические рекомендации по организации систем видеонаблюдения при проведении государственной итоговой аттестации по образовательным программам среднего общего образования» (письмо </a:t>
            </a:r>
            <a:r>
              <a:rPr lang="ru-RU" dirty="0" err="1" smtClean="0">
                <a:latin typeface="Verdana" pitchFamily="34" charset="0"/>
                <a:cs typeface="Times New Roman" pitchFamily="18" charset="0"/>
              </a:rPr>
              <a:t>Рособрнадзора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 от </a:t>
            </a:r>
            <a:r>
              <a:rPr lang="bg-BG" dirty="0" smtClean="0">
                <a:latin typeface="Verdana" pitchFamily="34" charset="0"/>
                <a:cs typeface="Arial" panose="020B0604020202020204" pitchFamily="34" charset="0"/>
              </a:rPr>
              <a:t>15</a:t>
            </a:r>
            <a:r>
              <a:rPr lang="bg-BG" altLang="ru-RU" dirty="0" smtClean="0">
                <a:latin typeface="Verdana" pitchFamily="34" charset="0"/>
                <a:cs typeface="Arial" panose="020B0604020202020204" pitchFamily="34" charset="0"/>
              </a:rPr>
              <a:t>.04.2014 № 02-224 и от </a:t>
            </a:r>
            <a:r>
              <a:rPr lang="ru-RU" dirty="0" smtClean="0">
                <a:latin typeface="Verdana" pitchFamily="34" charset="0"/>
                <a:cs typeface="Times New Roman" pitchFamily="18" charset="0"/>
              </a:rPr>
              <a:t>17.02.2015 № 02-52)</a:t>
            </a:r>
            <a:endParaRPr lang="ru-RU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95536" y="908720"/>
          <a:ext cx="8496944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2492897"/>
            <a:ext cx="90360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В каждой аудитории ППЭ и штабе ППЭ должно быть установлено не менее 2 камер видеонаблюдения на высоте</a:t>
            </a:r>
            <a:br>
              <a:rPr lang="ru-RU" b="1" dirty="0" smtClean="0">
                <a:latin typeface="Verdana" pitchFamily="34" charset="0"/>
                <a:cs typeface="Times New Roman" pitchFamily="18" charset="0"/>
              </a:rPr>
            </a:b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не менее 2 метров от пола в разных углах помещения</a:t>
            </a:r>
          </a:p>
          <a:p>
            <a:pPr marL="0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 marL="0" lvl="2" indent="-342900" algn="just" eaLnBrk="1" hangingPunct="1">
              <a:spcAft>
                <a:spcPts val="1200"/>
              </a:spcAft>
              <a:buClr>
                <a:schemeClr val="tx2">
                  <a:lumMod val="60000"/>
                  <a:lumOff val="40000"/>
                </a:schemeClr>
              </a:buClr>
              <a:buSzPct val="150000"/>
              <a:defRPr/>
            </a:pPr>
            <a:endParaRPr lang="ru-RU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563397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Объектами видеонаблюдения являются: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аудитории ППЭ;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штаб ППЭ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100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В обзор видеокамер должны попадать: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все участники ЕГЭ;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стол организатора;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доска;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входная дверь, 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а также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в случае печати КИМ в ППЭ: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процесс печати КИМ;</a:t>
            </a:r>
          </a:p>
          <a:p>
            <a:pPr algn="just"/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        место для раскладки ЭМ</a:t>
            </a:r>
          </a:p>
          <a:p>
            <a:pPr algn="just"/>
            <a:endParaRPr lang="ru-RU" b="1" dirty="0" smtClean="0">
              <a:latin typeface="Verdana" pitchFamily="34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861048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93305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96944" cy="26642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аспекты проведения ГИА 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 и 2016 годах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ru-RU" dirty="0" smtClean="0"/>
              <a:t>Кнауб Василий Теодорович</a:t>
            </a:r>
          </a:p>
          <a:p>
            <a:r>
              <a:rPr lang="ru-RU" dirty="0" smtClean="0"/>
              <a:t>Руководитель РЦОИ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0526" y="260648"/>
            <a:ext cx="82034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технологические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нововведения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280160"/>
            <a:ext cx="8532564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3" indent="-285750" algn="just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 smtClean="0">
                <a:latin typeface="Verdana" pitchFamily="34" charset="0"/>
              </a:rPr>
              <a:t>Изменение логики присвоения участнику признака «Допуск к ГИА», в том числе учет результатов итогового сочинения</a:t>
            </a: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 smtClean="0">
                <a:latin typeface="Verdana" pitchFamily="34" charset="0"/>
              </a:rPr>
              <a:t>Изменение </a:t>
            </a:r>
            <a:r>
              <a:rPr lang="ru-RU" sz="2000" b="1" kern="0" dirty="0">
                <a:latin typeface="Verdana" pitchFamily="34" charset="0"/>
              </a:rPr>
              <a:t>порядка выдачи результатов. Результаты </a:t>
            </a:r>
            <a:r>
              <a:rPr lang="ru-RU" sz="2000" b="1" kern="0" dirty="0" smtClean="0">
                <a:latin typeface="Verdana" pitchFamily="34" charset="0"/>
              </a:rPr>
              <a:t>работ, находящихся на перепроверке, </a:t>
            </a:r>
            <a:r>
              <a:rPr lang="ru-RU" sz="2000" b="1" kern="0" dirty="0">
                <a:latin typeface="Verdana" pitchFamily="34" charset="0"/>
              </a:rPr>
              <a:t>не будут выданы до окончания перепроверки</a:t>
            </a: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>
                <a:latin typeface="Verdana" pitchFamily="34" charset="0"/>
              </a:rPr>
              <a:t>Блокировка возможности внесения сведений после наступления регламентных сроков</a:t>
            </a:r>
          </a:p>
          <a:p>
            <a:pPr marL="452438" lvl="3" indent="-285750" algn="just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>
                <a:latin typeface="Verdana" pitchFamily="34" charset="0"/>
              </a:rPr>
              <a:t>Автоматизация ГВЭ</a:t>
            </a:r>
            <a:r>
              <a:rPr lang="en-US" sz="2000" b="1" kern="0" dirty="0">
                <a:latin typeface="Verdana" pitchFamily="34" charset="0"/>
              </a:rPr>
              <a:t> </a:t>
            </a:r>
            <a:r>
              <a:rPr lang="ru-RU" sz="2000" b="1" kern="0" dirty="0">
                <a:latin typeface="Verdana" pitchFamily="34" charset="0"/>
              </a:rPr>
              <a:t>(бланковая технология</a:t>
            </a:r>
            <a:r>
              <a:rPr lang="ru-RU" sz="2000" b="1" kern="0" dirty="0" smtClean="0">
                <a:latin typeface="Verdana" pitchFamily="34" charset="0"/>
              </a:rPr>
              <a:t>) </a:t>
            </a:r>
          </a:p>
          <a:p>
            <a:pPr marL="452438" lvl="3" indent="-285750" algn="just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 smtClean="0">
                <a:latin typeface="Verdana" pitchFamily="34" charset="0"/>
              </a:rPr>
              <a:t>Изменение номеров ППЭ в Красноярском крае</a:t>
            </a:r>
            <a:endParaRPr lang="en-US" sz="2000" b="1" kern="0" dirty="0" smtClean="0">
              <a:latin typeface="Verdana" pitchFamily="34" charset="0"/>
            </a:endParaRPr>
          </a:p>
          <a:p>
            <a:pPr marL="452438" lvl="3" indent="-285750" algn="just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 smtClean="0">
                <a:latin typeface="Verdana" pitchFamily="34" charset="0"/>
              </a:rPr>
              <a:t>Загрузка данных из КИАСУО на краевом уровне, удаление возможности загрузки на уровне МСУ</a:t>
            </a:r>
            <a:endParaRPr lang="ru-RU" sz="13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20688"/>
            <a:ext cx="79203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Основные технологические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доработки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2016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676456" cy="4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>
                <a:latin typeface="Verdana" pitchFamily="34" charset="0"/>
              </a:rPr>
              <a:t>Доработка бланка итогового сочинения</a:t>
            </a: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>
                <a:latin typeface="Verdana" pitchFamily="34" charset="0"/>
              </a:rPr>
              <a:t>Доработка станции записи устных ответов и станции печати КИМ в части контроля корректности работы оборудования при проведения технической подготовки</a:t>
            </a: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>
                <a:latin typeface="Verdana" pitchFamily="34" charset="0"/>
              </a:rPr>
              <a:t>Проверка срока действия сертификатов для технологий печати</a:t>
            </a:r>
            <a:r>
              <a:rPr lang="en-US" sz="2000" b="1" kern="0" dirty="0">
                <a:latin typeface="Verdana" pitchFamily="34" charset="0"/>
              </a:rPr>
              <a:t> </a:t>
            </a:r>
            <a:r>
              <a:rPr lang="ru-RU" sz="2000" b="1" kern="0" dirty="0">
                <a:latin typeface="Verdana" pitchFamily="34" charset="0"/>
              </a:rPr>
              <a:t>КИМ в ППЭ и устной части иностранных языков при загрузке и назначении членов ГЭК на экзамены</a:t>
            </a: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2000" b="1" kern="0" dirty="0" smtClean="0">
                <a:latin typeface="Verdana" pitchFamily="34" charset="0"/>
              </a:rPr>
              <a:t>Добавление возможности ведения информации о выбывших участниках</a:t>
            </a:r>
            <a:endParaRPr lang="ru-RU" sz="2000" b="1" kern="0" dirty="0">
              <a:latin typeface="Verdana" pitchFamily="34" charset="0"/>
            </a:endParaRPr>
          </a:p>
          <a:p>
            <a:pPr marL="452438" lvl="3" indent="-285750" algn="just" eaLnBrk="1" hangingPunct="1">
              <a:spcBef>
                <a:spcPct val="200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ru-RU" sz="13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15616" y="1201784"/>
            <a:ext cx="7632848" cy="518281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Мониторинг всех данных РИС (сроки, исправления, </a:t>
            </a:r>
            <a:r>
              <a:rPr lang="ru-RU" sz="2400" b="1" dirty="0" err="1" smtClean="0">
                <a:solidFill>
                  <a:srgbClr val="FF0000"/>
                </a:solidFill>
                <a:latin typeface="Cambria" pitchFamily="18" charset="0"/>
              </a:rPr>
              <a:t>перерассадки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 и т.д.)</a:t>
            </a:r>
          </a:p>
          <a:p>
            <a:pPr algn="ctr">
              <a:defRPr/>
            </a:pPr>
            <a:endParaRPr lang="ru-RU" sz="10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Мониторинг КИМ в сети Интернет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Отслеживание и перепроверка ППЭ с высоким средним баллом по предмету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Перепроверка работ </a:t>
            </a:r>
            <a:r>
              <a:rPr lang="ru-RU" sz="2400" b="1" dirty="0" err="1" smtClean="0">
                <a:solidFill>
                  <a:srgbClr val="FF0000"/>
                </a:solidFill>
                <a:latin typeface="Cambria" pitchFamily="18" charset="0"/>
              </a:rPr>
              <a:t>высокобальников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 и с высоким «скачком» на пересдаче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Выявление работ с разным почерком и совпадением почерка в разных работах 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Увеличение числа наблюдателей и проверяющих</a:t>
            </a:r>
          </a:p>
          <a:p>
            <a:pPr algn="ctr">
              <a:defRPr/>
            </a:pPr>
            <a:endParaRPr lang="ru-RU" sz="10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Просмотр записей </a:t>
            </a:r>
            <a:r>
              <a:rPr lang="ru-RU" sz="2400" b="1" dirty="0" err="1" smtClean="0">
                <a:solidFill>
                  <a:srgbClr val="FF0000"/>
                </a:solidFill>
                <a:latin typeface="Cambria" pitchFamily="18" charset="0"/>
              </a:rPr>
              <a:t>офф-лайн</a:t>
            </a: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  наблюдения и т.д.</a:t>
            </a:r>
            <a:endParaRPr lang="ru-RU" sz="2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852936"/>
            <a:ext cx="716607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ru-RU" sz="10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5352" y="203781"/>
            <a:ext cx="7627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Ужесточение контроля на всех уровнях проведения ГИА и обработки бланков</a:t>
            </a:r>
            <a:endParaRPr lang="ru-RU" sz="2800" b="1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5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33400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>
              <a:solidFill>
                <a:srgbClr val="2E3192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2E3192"/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rPr>
              <a:t> Для организаторов-учителей,  нужно заполнять специализацию, если она отсутствует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, это считается 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ea typeface="Calibri"/>
                <a:cs typeface="Times New Roman"/>
              </a:rPr>
              <a:t>нарушением</a:t>
            </a:r>
          </a:p>
          <a:p>
            <a:pPr algn="just">
              <a:buFont typeface="Arial" pitchFamily="34" charset="0"/>
              <a:buChar char="•"/>
            </a:pPr>
            <a:endParaRPr lang="ru-RU" sz="3200" b="1" dirty="0" smtClean="0">
              <a:solidFill>
                <a:srgbClr val="2E3192"/>
              </a:solidFill>
              <a:effectLst/>
              <a:latin typeface="Cambria" panose="02040503050406030204" pitchFamily="18" charset="0"/>
              <a:ea typeface="Calibri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Характеристики ППЭ – ТОМ,  на дому, Печать КИМ, видеонаблюдение и т.д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ru-RU" sz="3200" b="1" dirty="0" smtClean="0">
              <a:solidFill>
                <a:srgbClr val="2E3192"/>
              </a:solidFill>
              <a:latin typeface="Cambria" panose="02040503050406030204" pitchFamily="18" charset="0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Проверить контактные данные - ОО, 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ППЭ</a:t>
            </a:r>
          </a:p>
          <a:p>
            <a:pPr algn="just">
              <a:buFont typeface="Arial" pitchFamily="34" charset="0"/>
              <a:buChar char="•"/>
            </a:pPr>
            <a:endParaRPr lang="ru-RU" sz="3200" b="1" dirty="0" smtClean="0">
              <a:solidFill>
                <a:srgbClr val="2E3192"/>
              </a:solidFill>
              <a:latin typeface="Cambria" panose="02040503050406030204" pitchFamily="18" charset="0"/>
              <a:cs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b="1" dirty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 </a:t>
            </a:r>
            <a:r>
              <a:rPr lang="ru-RU" sz="3200" b="1" dirty="0" smtClean="0">
                <a:solidFill>
                  <a:srgbClr val="2E3192"/>
                </a:solidFill>
                <a:latin typeface="Cambria" panose="02040503050406030204" pitchFamily="18" charset="0"/>
                <a:cs typeface="Times New Roman"/>
              </a:rPr>
              <a:t>Профильные предметы отметить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107950" y="1700213"/>
            <a:ext cx="8856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2053" name="Прямоугольник 2"/>
          <p:cNvSpPr>
            <a:spLocks noChangeArrowheads="1"/>
          </p:cNvSpPr>
          <p:nvPr/>
        </p:nvSpPr>
        <p:spPr bwMode="auto">
          <a:xfrm>
            <a:off x="323850" y="2024063"/>
            <a:ext cx="842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0000"/>
                </a:solidFill>
                <a:latin typeface="Cambria" pitchFamily="18" charset="0"/>
              </a:rPr>
              <a:t>Особенности  проведения ГИА-11 для лиц с ограниченными возможностями здоровья.</a:t>
            </a:r>
          </a:p>
          <a:p>
            <a:pPr algn="ctr"/>
            <a:r>
              <a:rPr lang="ru-RU" altLang="ru-RU" sz="2800" b="1">
                <a:solidFill>
                  <a:srgbClr val="000000"/>
                </a:solidFill>
                <a:latin typeface="Cambria" pitchFamily="18" charset="0"/>
              </a:rPr>
              <a:t>Процедура проведения ГВЭ в 2016 году.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Прямоугольник 17"/>
          <p:cNvSpPr>
            <a:spLocks noChangeArrowheads="1"/>
          </p:cNvSpPr>
          <p:nvPr/>
        </p:nvSpPr>
        <p:spPr bwMode="auto">
          <a:xfrm>
            <a:off x="0" y="1322388"/>
            <a:ext cx="914400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r>
              <a:rPr lang="ru-RU" altLang="ru-RU" sz="2000" b="1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endParaRPr lang="ru-RU" altLang="ru-RU" sz="22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25" y="1322388"/>
            <a:ext cx="8569325" cy="486251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Возможность пользоваться необходимыми техническими средствами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Организация питания и перерывов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Увеличение продолжительности экзамена на 1,5 часа; ЕГЭ по иностранным языкам («Говорение») </a:t>
            </a:r>
            <a:r>
              <a:rPr lang="ru-RU" sz="2000" b="1" dirty="0">
                <a:solidFill>
                  <a:srgbClr val="FF0000"/>
                </a:solidFill>
              </a:rPr>
              <a:t>на 30 минут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Наличие ассистента в ППЭ для: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b="1" i="1" dirty="0"/>
              <a:t>содействия в перемещении;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b="1" i="1" dirty="0"/>
              <a:t>оказания помощи в фиксации положения тела, ручки в кисти руки;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b="1" i="1" dirty="0"/>
              <a:t>вызова медперсонала;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b="1" i="1" dirty="0"/>
              <a:t>оказания неотложной медицинской помощи;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b="1" i="1" dirty="0"/>
              <a:t>оказания помощи в общении с сотрудниками ППЭ.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ГИА может быть организована на дому для лиц, имеющих: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медицинские основания (медицинская справка) для обучения на дому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соответствующие рекомендации психолого-медико-педагогической комиссии.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888" y="573088"/>
            <a:ext cx="56276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989138"/>
            <a:ext cx="864235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Участники с ОВЗ не были отмечены в базе, поэтому не попали в отдельную аудиторию.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Не созданы условия в соответствии с заболеванием.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Отсутствие подтверждающих документов, либо использование документов с истекшим сроком.</a:t>
            </a: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В 2016 году: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усиление контроля по работе с данной категорией,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выделение лиц с ОВЗ в схемах,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запрос подтверждающих документов.</a:t>
            </a:r>
          </a:p>
          <a:p>
            <a:pPr>
              <a:defRPr/>
            </a:pP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Прямоугольник 2"/>
          <p:cNvSpPr>
            <a:spLocks noChangeArrowheads="1"/>
          </p:cNvSpPr>
          <p:nvPr/>
        </p:nvSpPr>
        <p:spPr bwMode="auto">
          <a:xfrm>
            <a:off x="250825" y="715963"/>
            <a:ext cx="842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Cambria" pitchFamily="18" charset="0"/>
              </a:rPr>
              <a:t>Нарушения при работе с участниками с ОВЗ</a:t>
            </a:r>
            <a:r>
              <a:rPr lang="ru-RU" altLang="ru-RU" sz="2800" b="1"/>
              <a:t> </a:t>
            </a:r>
          </a:p>
          <a:p>
            <a:pPr algn="ctr"/>
            <a:r>
              <a:rPr lang="ru-RU" altLang="ru-RU" sz="2800" b="1">
                <a:latin typeface="Cambria" pitchFamily="18" charset="0"/>
              </a:rPr>
              <a:t>в  2015 году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8829"/>
            <a:ext cx="7772400" cy="4752752"/>
          </a:xfrm>
        </p:spPr>
        <p:txBody>
          <a:bodyPr/>
          <a:lstStyle/>
          <a:p>
            <a:pPr algn="ctr"/>
            <a:r>
              <a:rPr lang="ru-RU" sz="4400" dirty="0" smtClean="0"/>
              <a:t>Государственная итоговая аттестация по образовательным программам среднего общего образования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Прямоугольник 17"/>
          <p:cNvSpPr>
            <a:spLocks noChangeArrowheads="1"/>
          </p:cNvSpPr>
          <p:nvPr/>
        </p:nvSpPr>
        <p:spPr bwMode="auto">
          <a:xfrm>
            <a:off x="1319213" y="760413"/>
            <a:ext cx="6048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-342900" algn="ctr">
              <a:spcBef>
                <a:spcPts val="600"/>
              </a:spcBef>
              <a:buClr>
                <a:srgbClr val="558ED5"/>
              </a:buClr>
              <a:buSzPct val="150000"/>
            </a:pPr>
            <a:r>
              <a:rPr lang="ru-RU" altLang="ru-RU" sz="2800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ГВЭ в 2015 году</a:t>
            </a:r>
          </a:p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r>
              <a:rPr lang="ru-RU" altLang="ru-RU" sz="2000" b="1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endParaRPr lang="ru-RU" altLang="ru-RU" sz="220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1" y="1714500"/>
            <a:ext cx="8207374" cy="4156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В 2015 году было открыто 43 ППЭ ГВЭ, из них: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в специальных учебно-воспитательных учреждениях закрытого типа, а также в учреждениях, исполняющих наказание в виде лишения свободы – 16;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в общеобразовательных учреждениях – 23;</a:t>
            </a:r>
          </a:p>
          <a:p>
            <a:pPr marL="342900" indent="-342900" algn="just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на дому – 4.</a:t>
            </a:r>
          </a:p>
          <a:p>
            <a:pPr indent="450850" algn="just" eaLnBrk="0" hangingPunct="0">
              <a:defRPr/>
            </a:pPr>
            <a:endParaRPr lang="ru-RU" sz="2400" b="1" dirty="0">
              <a:solidFill>
                <a:srgbClr val="000000"/>
              </a:solidFill>
              <a:cs typeface="Arial" pitchFamily="34" charset="0"/>
            </a:endParaRPr>
          </a:p>
          <a:p>
            <a:pPr indent="450850" algn="just" eaLnBrk="0" hangingPunct="0">
              <a:defRPr/>
            </a:pPr>
            <a:endParaRPr lang="ru-RU" sz="2400" b="1" dirty="0">
              <a:solidFill>
                <a:srgbClr val="000000"/>
              </a:solidFill>
              <a:cs typeface="Arial" pitchFamily="34" charset="0"/>
            </a:endParaRPr>
          </a:p>
          <a:p>
            <a:pPr indent="450850" algn="just" eaLnBrk="0" hangingPunct="0">
              <a:defRPr/>
            </a:pPr>
            <a:r>
              <a:rPr lang="ru-RU" sz="2400" b="1" dirty="0">
                <a:solidFill>
                  <a:srgbClr val="000000"/>
                </a:solidFill>
                <a:cs typeface="Arial" pitchFamily="34" charset="0"/>
              </a:rPr>
              <a:t>Количество участников экзаменов в форме ГВЭ в 2015 году – 269 человек.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323850" y="1116013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361950" algn="just">
              <a:spcAft>
                <a:spcPts val="600"/>
              </a:spcAft>
              <a:buFont typeface="Verdana" pitchFamily="34" charset="0"/>
              <a:buChar char="–"/>
            </a:pPr>
            <a:r>
              <a:rPr lang="ru-RU" altLang="ru-RU" sz="2000" b="1" u="sng">
                <a:latin typeface="Times New Roman" pitchFamily="18" charset="0"/>
                <a:ea typeface="Verdana" pitchFamily="34" charset="0"/>
                <a:cs typeface="Times New Roman" pitchFamily="18" charset="0"/>
                <a:sym typeface="Helvetica" pitchFamily="34" charset="0"/>
              </a:rPr>
              <a:t>Автоматизированы:</a:t>
            </a:r>
            <a:r>
              <a:rPr lang="ru-RU" altLang="ru-RU" sz="2000" b="1">
                <a:latin typeface="Times New Roman" pitchFamily="18" charset="0"/>
                <a:ea typeface="Verdana" pitchFamily="34" charset="0"/>
                <a:cs typeface="Times New Roman" pitchFamily="18" charset="0"/>
                <a:sym typeface="Helvetica" pitchFamily="34" charset="0"/>
              </a:rPr>
              <a:t> сбор, назначение работников и ППЭ, распределение участников;</a:t>
            </a:r>
            <a:endParaRPr lang="en-US" altLang="ru-RU" sz="2000" b="1">
              <a:latin typeface="Times New Roman" pitchFamily="18" charset="0"/>
              <a:ea typeface="Verdana" pitchFamily="34" charset="0"/>
              <a:cs typeface="Times New Roman" pitchFamily="18" charset="0"/>
              <a:sym typeface="Helvetica" pitchFamily="34" charset="0"/>
            </a:endParaRPr>
          </a:p>
          <a:p>
            <a:pPr marL="361950" lvl="1" indent="-361950" algn="just">
              <a:spcAft>
                <a:spcPts val="600"/>
              </a:spcAft>
              <a:buFont typeface="Verdana" pitchFamily="34" charset="0"/>
              <a:buChar char="–"/>
            </a:pPr>
            <a:r>
              <a:rPr lang="ru-RU" altLang="ru-RU" sz="2000" b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Внесение результатов осуществляется посредством загрузки форм ГВЭ;</a:t>
            </a:r>
            <a:endParaRPr lang="en-US" altLang="ru-RU" sz="2000" b="1">
              <a:latin typeface="Times New Roman" pitchFamily="18" charset="0"/>
              <a:ea typeface="Verdana" pitchFamily="34" charset="0"/>
              <a:cs typeface="Times New Roman" pitchFamily="18" charset="0"/>
              <a:sym typeface="Helvetica" pitchFamily="34" charset="0"/>
            </a:endParaRPr>
          </a:p>
          <a:p>
            <a:endParaRPr lang="ru-RU" altLang="ru-RU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altLang="ru-RU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endParaRPr lang="ru-RU" altLang="ru-RU"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196" name="Прямоугольник 17"/>
          <p:cNvSpPr>
            <a:spLocks noChangeArrowheads="1"/>
          </p:cNvSpPr>
          <p:nvPr/>
        </p:nvSpPr>
        <p:spPr bwMode="auto">
          <a:xfrm>
            <a:off x="268288" y="188913"/>
            <a:ext cx="86074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Cambria" pitchFamily="18" charset="0"/>
              </a:rPr>
              <a:t>Особенности проведения ГИА-11 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Cambria" pitchFamily="18" charset="0"/>
              </a:rPr>
              <a:t>в форме ГВЭ в 2016 году</a:t>
            </a:r>
          </a:p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r>
              <a:rPr lang="ru-RU" altLang="ru-RU" sz="2000" b="1" dirty="0"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0" lvl="2" indent="-342900" algn="just">
              <a:spcBef>
                <a:spcPts val="600"/>
              </a:spcBef>
              <a:spcAft>
                <a:spcPts val="1200"/>
              </a:spcAft>
              <a:buClr>
                <a:srgbClr val="558ED5"/>
              </a:buClr>
              <a:buSzPct val="150000"/>
            </a:pPr>
            <a:endParaRPr lang="ru-RU" altLang="ru-RU" sz="22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7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25" y="2683691"/>
            <a:ext cx="6045200" cy="37449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8838" y="2420938"/>
            <a:ext cx="5462587" cy="3890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468313" y="1081088"/>
            <a:ext cx="8207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Автоматизация планирования экзаменов; 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Автоматизация обработки бланков;</a:t>
            </a:r>
          </a:p>
          <a:p>
            <a:pPr marL="357188" lvl="2" indent="-342900" algn="just">
              <a:spcAft>
                <a:spcPts val="1200"/>
              </a:spcAft>
              <a:buSzPct val="150000"/>
              <a:buFont typeface="Verdana" pitchFamily="34" charset="0"/>
              <a:buChar char="‒"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Автоматизация печати ведомостей результатов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/>
          </a:p>
        </p:txBody>
      </p:sp>
      <p:sp>
        <p:nvSpPr>
          <p:cNvPr id="9220" name="Прямоугольник 17"/>
          <p:cNvSpPr>
            <a:spLocks noChangeArrowheads="1"/>
          </p:cNvSpPr>
          <p:nvPr/>
        </p:nvSpPr>
        <p:spPr bwMode="auto">
          <a:xfrm>
            <a:off x="179388" y="260255"/>
            <a:ext cx="8605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Cambria" pitchFamily="18" charset="0"/>
              </a:rPr>
              <a:t>Особенности проведения ГИА-11 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Cambria" pitchFamily="18" charset="0"/>
              </a:rPr>
              <a:t>в форме ГВЭ в 2016 </a:t>
            </a:r>
            <a:r>
              <a:rPr lang="ru-RU" altLang="ru-RU" sz="2400" b="1" dirty="0" smtClean="0">
                <a:solidFill>
                  <a:schemeClr val="tx2"/>
                </a:solidFill>
                <a:latin typeface="Cambria" pitchFamily="18" charset="0"/>
              </a:rPr>
              <a:t>году</a:t>
            </a:r>
            <a:endParaRPr lang="ru-RU" altLang="ru-RU" sz="22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25833" t="8159" r="23958" b="406"/>
          <a:stretch>
            <a:fillRect/>
          </a:stretch>
        </p:blipFill>
        <p:spPr bwMode="auto">
          <a:xfrm>
            <a:off x="900113" y="2420938"/>
            <a:ext cx="3025775" cy="4237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25785" t="8266" r="24013" b="62"/>
          <a:stretch>
            <a:fillRect/>
          </a:stretch>
        </p:blipFill>
        <p:spPr bwMode="auto">
          <a:xfrm>
            <a:off x="4787900" y="2420938"/>
            <a:ext cx="3017838" cy="42370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2133"/>
            <a:ext cx="8229600" cy="16510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В: </a:t>
            </a:r>
            <a:r>
              <a:rPr lang="ru-RU" sz="2000" dirty="0" smtClean="0"/>
              <a:t>Какие действия необходимо предпринимать, если есть подозрения на справочные материалы в туалетной комнате?</a:t>
            </a:r>
          </a:p>
          <a:p>
            <a:pPr>
              <a:buNone/>
            </a:pPr>
            <a:r>
              <a:rPr lang="ru-RU" sz="2000" dirty="0" smtClean="0"/>
              <a:t>О: Контроль за учащимися, которые часто выходят; периодически проводить ревизию туалетных комнат на предмет справочных материалов</a:t>
            </a:r>
            <a:endParaRPr lang="ru-RU" sz="2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" y="2751666"/>
            <a:ext cx="8229600" cy="8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Возможен ли в будущем перенос дополнительного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периода на лето?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Нет. Есть вероятность отказа от дополнительного периода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65666" y="3674534"/>
            <a:ext cx="8229600" cy="8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Обязательно ли закрывать окна в аудитории во время экзамена?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Нет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65666" y="4715933"/>
            <a:ext cx="8229600" cy="11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Какова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процедура печати и сканирования на ЕГЭ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Печать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 аудитории, сканирование – в штабе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Вопрос-ответ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1533"/>
            <a:ext cx="8229600" cy="97366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В: </a:t>
            </a:r>
            <a:r>
              <a:rPr lang="ru-RU" sz="2000" dirty="0" smtClean="0"/>
              <a:t>Как выполнять обновление программы РБД?</a:t>
            </a:r>
          </a:p>
          <a:p>
            <a:pPr>
              <a:buNone/>
            </a:pPr>
            <a:r>
              <a:rPr lang="ru-RU" sz="2000" dirty="0" smtClean="0"/>
              <a:t>О: Через меню «Администрирование»</a:t>
            </a:r>
            <a:endParaRPr lang="ru-RU" sz="2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48733" y="2446867"/>
            <a:ext cx="82296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При заполнении форм «0» вначале ставить или нет?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Ставить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457201" y="3801534"/>
            <a:ext cx="8229600" cy="159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В: Предполагается ли отдельная заработная плата для руководителей ППЭ и организаторов от Министерства образования?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О: Рассматривается возможность стимулирующих выплат для тех, у кого нет нарушений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6164" b="7466"/>
          <a:stretch>
            <a:fillRect/>
          </a:stretch>
        </p:blipFill>
        <p:spPr bwMode="auto">
          <a:xfrm>
            <a:off x="13061" y="0"/>
            <a:ext cx="3984173" cy="16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3275" y="2209800"/>
            <a:ext cx="7499176" cy="8953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3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3" y="1124745"/>
          <a:ext cx="8712968" cy="5120213"/>
        </p:xfrm>
        <a:graphic>
          <a:graphicData uri="http://schemas.openxmlformats.org/drawingml/2006/table">
            <a:tbl>
              <a:tblPr/>
              <a:tblGrid>
                <a:gridCol w="1731006"/>
                <a:gridCol w="599765"/>
                <a:gridCol w="682365"/>
                <a:gridCol w="682365"/>
                <a:gridCol w="682365"/>
                <a:gridCol w="768786"/>
                <a:gridCol w="768786"/>
                <a:gridCol w="1015898"/>
                <a:gridCol w="890816"/>
                <a:gridCol w="890816"/>
              </a:tblGrid>
              <a:tr h="5774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ППЭ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+mn-lt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участников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100-бальников</a:t>
                      </a:r>
                    </a:p>
                  </a:txBody>
                  <a:tcPr marL="6421" marR="6421" marT="6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8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19190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16876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15641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(П)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18827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16628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 (Б)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2128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2603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10281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9586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698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ин.яз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1251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80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65143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58576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60467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03" marR="5603" marT="5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21" marR="6421" marT="64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91880" y="188640"/>
            <a:ext cx="2694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Статистика ГИА-11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2594" y="188639"/>
            <a:ext cx="7759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Технологические и процедурные  особенности проведения ЕГЭ в 2015: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018902"/>
            <a:ext cx="864096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600" b="1" dirty="0"/>
              <a:t>Доставка экзаменационных материалов (далее- ЭМ):</a:t>
            </a:r>
          </a:p>
          <a:p>
            <a:pPr marL="324000" indent="-324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/>
              <a:t> </a:t>
            </a:r>
            <a:r>
              <a:rPr lang="ru-RU" sz="1600" dirty="0" smtClean="0"/>
              <a:t>выдача </a:t>
            </a:r>
            <a:r>
              <a:rPr lang="ru-RU" sz="1600" dirty="0"/>
              <a:t>ЭМ для доставки в ППЭ </a:t>
            </a:r>
            <a:r>
              <a:rPr lang="ru-RU" sz="1600" b="1" dirty="0"/>
              <a:t>в день проведения экзамена </a:t>
            </a:r>
            <a:r>
              <a:rPr lang="ru-RU" sz="1600" b="1" dirty="0" smtClean="0"/>
              <a:t> в отделениях УСС </a:t>
            </a:r>
            <a:r>
              <a:rPr lang="ru-RU" sz="1600" dirty="0" smtClean="0"/>
              <a:t>(</a:t>
            </a:r>
            <a:r>
              <a:rPr lang="ru-RU" sz="1600" dirty="0" err="1" smtClean="0"/>
              <a:t>г.Минусинск+зональные</a:t>
            </a:r>
            <a:r>
              <a:rPr lang="ru-RU" sz="1600" dirty="0" smtClean="0"/>
              <a:t> </a:t>
            </a:r>
            <a:r>
              <a:rPr lang="ru-RU" sz="1600" dirty="0"/>
              <a:t>территории, </a:t>
            </a:r>
            <a:r>
              <a:rPr lang="ru-RU" sz="1600" dirty="0" err="1"/>
              <a:t>г.Ачинск+зональные</a:t>
            </a:r>
            <a:r>
              <a:rPr lang="ru-RU" sz="1600" dirty="0"/>
              <a:t> территории, </a:t>
            </a:r>
            <a:r>
              <a:rPr lang="ru-RU" sz="1600" dirty="0" err="1"/>
              <a:t>г.Канск+зональные</a:t>
            </a:r>
            <a:r>
              <a:rPr lang="ru-RU" sz="1600" dirty="0"/>
              <a:t> территории, г.Ужур, г.Шарыпово, п.Солнечный, Новоселовский, Балахтинский, Шарыповский  </a:t>
            </a:r>
            <a:r>
              <a:rPr lang="ru-RU" sz="1600" dirty="0" err="1"/>
              <a:t>р-оны</a:t>
            </a:r>
            <a:r>
              <a:rPr lang="ru-RU" sz="1600" dirty="0"/>
              <a:t>  через отделения УСС</a:t>
            </a:r>
            <a:r>
              <a:rPr lang="ru-RU" sz="1600" b="1" dirty="0"/>
              <a:t>)</a:t>
            </a:r>
            <a:r>
              <a:rPr lang="ru-RU" sz="1600" dirty="0"/>
              <a:t>;</a:t>
            </a:r>
          </a:p>
          <a:p>
            <a:pPr marL="324000" indent="-3240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использование </a:t>
            </a:r>
            <a:r>
              <a:rPr lang="ru-RU" sz="1600" b="1" dirty="0"/>
              <a:t>технологии печати КИМ в аудиториях ППЭ</a:t>
            </a:r>
            <a:r>
              <a:rPr lang="ru-RU" sz="1600" dirty="0"/>
              <a:t>, в которые ЭМ не могут быть доставлены в день проведения экзамена (ТОМ, г.Лесосибирск, г.Енисейск, Енисейский </a:t>
            </a:r>
            <a:r>
              <a:rPr lang="ru-RU" sz="1600" dirty="0" err="1"/>
              <a:t>р-он</a:t>
            </a:r>
            <a:r>
              <a:rPr lang="ru-RU" sz="1600" dirty="0"/>
              <a:t>).</a:t>
            </a:r>
          </a:p>
          <a:p>
            <a:pPr marL="342900" indent="-342900">
              <a:defRPr/>
            </a:pPr>
            <a:r>
              <a:rPr lang="ru-RU" sz="1600" b="1" dirty="0"/>
              <a:t>2. </a:t>
            </a:r>
            <a:r>
              <a:rPr lang="ru-RU" sz="1600" b="1" dirty="0" smtClean="0"/>
              <a:t>Использование </a:t>
            </a:r>
            <a:r>
              <a:rPr lang="ru-RU" sz="1600" b="1" dirty="0" err="1"/>
              <a:t>токена</a:t>
            </a:r>
            <a:r>
              <a:rPr lang="ru-RU" sz="1600" b="1" dirty="0"/>
              <a:t> члена ГЭК: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/>
              <a:t>изменение технологии проведения ЕГЭ </a:t>
            </a:r>
            <a:r>
              <a:rPr lang="ru-RU" sz="1600" b="1" dirty="0"/>
              <a:t>по иностранным языкам </a:t>
            </a:r>
            <a:r>
              <a:rPr lang="ru-RU" sz="1600" dirty="0"/>
              <a:t>(компонент в устной форме);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/>
              <a:t>введение технологии печати КИМ в аудиториях ППЭ;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/>
              <a:t>использование технологии </a:t>
            </a:r>
            <a:r>
              <a:rPr lang="ru-RU" sz="1600" b="1" dirty="0"/>
              <a:t>сканирования ЭМ в ППЭ</a:t>
            </a:r>
            <a:r>
              <a:rPr lang="ru-RU" sz="1600" dirty="0"/>
              <a:t> не ТОМ (один экзамен в сентябре в 1 ППЭ).</a:t>
            </a:r>
          </a:p>
          <a:p>
            <a:pPr marL="342900" indent="-342900">
              <a:defRPr/>
            </a:pPr>
            <a:r>
              <a:rPr lang="ru-RU" sz="1600" b="1" dirty="0"/>
              <a:t>3. Видеонаблюдение в ППЭ: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/>
              <a:t>увеличение количества аудиторий с </a:t>
            </a:r>
            <a:r>
              <a:rPr lang="en-US" sz="1600" dirty="0"/>
              <a:t>on-line </a:t>
            </a:r>
            <a:r>
              <a:rPr lang="ru-RU" sz="1600" dirty="0"/>
              <a:t>наблюдением до 56,8% (857 аудиторий) по сравнению с 2014 -  12,84 % (120 аудиторий</a:t>
            </a:r>
            <a:r>
              <a:rPr lang="ru-RU" sz="1600" dirty="0" smtClean="0"/>
              <a:t>).</a:t>
            </a:r>
          </a:p>
          <a:p>
            <a:pPr marL="342900" indent="-342900">
              <a:defRPr/>
            </a:pPr>
            <a:r>
              <a:rPr lang="ru-RU" sz="1600" b="1" dirty="0" smtClean="0"/>
              <a:t>4. Сроки ЕГЭ: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 smtClean="0"/>
              <a:t>отмена «июльского периода» сдача;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 smtClean="0"/>
              <a:t>проведение ЕГЭ в сентябре, октябре (русский язык, математика).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532" y="260648"/>
            <a:ext cx="779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Технологические и процедурные  особенности проведения ЕГЭ в 2015: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2809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1600" b="1" dirty="0" smtClean="0"/>
              <a:t>5. Структурные изменения: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 smtClean="0"/>
              <a:t>разделение ЕГЭ по математике на 2 уровня: профильный уровень, базовый уровень;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 smtClean="0"/>
              <a:t>оптимизация структуры КИМ.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1600" b="1" dirty="0" smtClean="0"/>
              <a:t>. </a:t>
            </a:r>
            <a:r>
              <a:rPr lang="ru-RU" sz="1600" b="1" dirty="0" smtClean="0">
                <a:ea typeface="Verdana" pitchFamily="34" charset="0"/>
                <a:cs typeface="Verdana" pitchFamily="34" charset="0"/>
              </a:rPr>
              <a:t>Возможность сдачи отдельных предметов по окончании 10 класса (русский язык, география)</a:t>
            </a:r>
            <a:endParaRPr lang="ru-RU" sz="1600" b="1" dirty="0" smtClean="0"/>
          </a:p>
          <a:p>
            <a:pPr marL="342900" indent="-342900">
              <a:defRPr/>
            </a:pPr>
            <a:r>
              <a:rPr lang="ru-RU" sz="1600" b="1" dirty="0" smtClean="0"/>
              <a:t>7. Создание стационарного ППЭ ЕГЭ в Красноярском крае в дополнительный сентябрьский период;</a:t>
            </a:r>
          </a:p>
          <a:p>
            <a:pPr>
              <a:defRPr/>
            </a:pPr>
            <a:r>
              <a:rPr lang="ru-RU" b="1" dirty="0" smtClean="0"/>
              <a:t>8. </a:t>
            </a:r>
            <a:r>
              <a:rPr lang="ru-RU" sz="1600" b="1" dirty="0" smtClean="0"/>
              <a:t>Введение итогового сочинения как допуска к ГИА – 11:  </a:t>
            </a:r>
          </a:p>
          <a:p>
            <a:pPr>
              <a:defRPr/>
            </a:pPr>
            <a:r>
              <a:rPr lang="ru-RU" sz="1600" b="1" dirty="0" smtClean="0"/>
              <a:t>9. Выставление сканов изображений бланков участников на федеральном портале.</a:t>
            </a:r>
          </a:p>
          <a:p>
            <a:pPr>
              <a:defRPr/>
            </a:pPr>
            <a:r>
              <a:rPr lang="ru-RU" sz="1600" b="1" dirty="0" smtClean="0"/>
              <a:t>10.</a:t>
            </a:r>
            <a:r>
              <a:rPr lang="ru-RU" sz="1600" b="1" dirty="0" smtClean="0">
                <a:ea typeface="Verdana" pitchFamily="34" charset="0"/>
                <a:cs typeface="Verdana" pitchFamily="34" charset="0"/>
              </a:rPr>
              <a:t> Отсутствие ограничений по допуску категорий участников ЕГЭ к досрочному этапу.</a:t>
            </a:r>
          </a:p>
          <a:p>
            <a:pPr marL="342900" indent="-342900">
              <a:defRPr/>
            </a:pPr>
            <a:r>
              <a:rPr lang="ru-RU" sz="1600" b="1" dirty="0" smtClean="0">
                <a:ea typeface="Verdana" pitchFamily="34" charset="0"/>
                <a:cs typeface="Verdana" pitchFamily="34" charset="0"/>
              </a:rPr>
              <a:t>11. </a:t>
            </a:r>
            <a:r>
              <a:rPr lang="ru-RU" sz="1600" b="1" dirty="0" smtClean="0"/>
              <a:t>Усиление общественного контроля: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/>
              <a:t>расширение категорий лиц, которые могут быть аккредитованы в ППЭ в качестве общественных наблюдателей;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dirty="0" smtClean="0"/>
              <a:t> </a:t>
            </a:r>
            <a:r>
              <a:rPr lang="ru-RU" sz="1600" dirty="0" smtClean="0"/>
              <a:t>увеличение количества федеральных общественных наблюдателей, которые находились в ППЭ, РЦОИ, при работе ПК и КК;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24744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sz="1600" b="1" dirty="0" smtClean="0"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defRPr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7626" y="235496"/>
            <a:ext cx="7503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Контроль за проведением процедуры проведения ЕГЭ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98294"/>
            <a:ext cx="4831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Общественные наблюдатели.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Федеральные общественные наблюдатели.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Федеральные наблюдатели.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Он-лайн</a:t>
            </a:r>
            <a:r>
              <a:rPr lang="ru-RU" dirty="0" smtClean="0"/>
              <a:t> наблюдатели.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Члены ГЭК.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21001588">
            <a:off x="391632" y="3236192"/>
            <a:ext cx="2088232" cy="1800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«В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мужском туалете обнаружено тотальное списывание участников с телефонов и справочных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материалов»</a:t>
            </a:r>
          </a:p>
          <a:p>
            <a:pPr algn="ctr"/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Красноярский </a:t>
            </a: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край, </a:t>
            </a:r>
            <a:endParaRPr lang="ru-RU" sz="12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15-06-2015</a:t>
            </a:r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2348880"/>
            <a:ext cx="3020730" cy="206501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После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завершения экзамена было обнаружено, что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член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ГЭК просто засовывал ЭМ в распечатанный ранее секьюрпак и заклеивал скотчем. </a:t>
            </a:r>
            <a:endParaRPr lang="ru-RU" sz="12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«..это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устоявшаяся практика и других секьюрпаков у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нас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просто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нет»</a:t>
            </a:r>
          </a:p>
          <a:p>
            <a:pPr algn="ctr"/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Республика </a:t>
            </a: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Тыва, </a:t>
            </a:r>
            <a:endParaRPr lang="ru-RU" sz="12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15-06-2015</a:t>
            </a: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. ППЭ-0090 (г. Кызыл).</a:t>
            </a:r>
          </a:p>
        </p:txBody>
      </p:sp>
      <p:sp>
        <p:nvSpPr>
          <p:cNvPr id="13" name="Прямоугольник 12"/>
          <p:cNvSpPr/>
          <p:nvPr/>
        </p:nvSpPr>
        <p:spPr>
          <a:xfrm rot="436645">
            <a:off x="6125916" y="3370880"/>
            <a:ext cx="2617893" cy="196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«До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начала экзамена </a:t>
            </a:r>
            <a:r>
              <a:rPr lang="ru-RU" sz="1200" b="1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ФОНами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было обнаружено помещение (опечатано, закрыто), в котором находились посторонние лица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(</a:t>
            </a:r>
            <a:r>
              <a:rPr lang="ru-RU" sz="1200" b="1" dirty="0" smtClean="0">
                <a:solidFill>
                  <a:srgbClr val="2E3192"/>
                </a:solidFill>
                <a:latin typeface="Cambria"/>
              </a:rPr>
              <a:t>∼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15 человек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)»</a:t>
            </a:r>
          </a:p>
          <a:p>
            <a:pPr algn="ctr"/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Карачаево-Черкесская Республика</a:t>
            </a: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04-06-2015. ППЭ 1014.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4581128"/>
            <a:ext cx="2088232" cy="1800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« ..одной участнице были </a:t>
            </a:r>
            <a:r>
              <a:rPr lang="ru-RU" sz="1200" b="1" dirty="0">
                <a:solidFill>
                  <a:srgbClr val="2E3192"/>
                </a:solidFill>
                <a:latin typeface="Cambria" panose="02040503050406030204" pitchFamily="18" charset="0"/>
              </a:rPr>
              <a:t>переданы три распечатанные фото с ответами на задания </a:t>
            </a:r>
            <a:r>
              <a:rPr lang="ru-RU" sz="12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КИМ»</a:t>
            </a:r>
          </a:p>
          <a:p>
            <a:pPr algn="ctr"/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Республика </a:t>
            </a:r>
            <a:r>
              <a:rPr lang="ru-RU" sz="1200" dirty="0">
                <a:solidFill>
                  <a:srgbClr val="2E3192"/>
                </a:solidFill>
                <a:latin typeface="Cambria" panose="02040503050406030204" pitchFamily="18" charset="0"/>
              </a:rPr>
              <a:t>Ингушетия, 08-06-2015. ППЭ </a:t>
            </a:r>
            <a:r>
              <a:rPr lang="ru-RU" sz="1200" dirty="0" smtClean="0">
                <a:solidFill>
                  <a:srgbClr val="2E3192"/>
                </a:solidFill>
                <a:latin typeface="Cambria" panose="02040503050406030204" pitchFamily="18" charset="0"/>
              </a:rPr>
              <a:t>410</a:t>
            </a:r>
            <a:endParaRPr lang="ru-RU" sz="12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4540</Words>
  <Application>Microsoft Office PowerPoint</Application>
  <PresentationFormat>Экран (4:3)</PresentationFormat>
  <Paragraphs>781</Paragraphs>
  <Slides>55</Slides>
  <Notes>14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Аспект</vt:lpstr>
      <vt:lpstr>Сочинение 2015</vt:lpstr>
      <vt:lpstr>Сводная ведомость учета участников сочинения – в формате Excel!  НЕ СКАНИРОВАТЬ, НАЗВАНИЕ ФАЙЛА НЕ МЕНЯТЬ!!!</vt:lpstr>
      <vt:lpstr>Ошибки</vt:lpstr>
      <vt:lpstr>Проверка результатов сканирования:  программа STDUViewer</vt:lpstr>
      <vt:lpstr>Государственная итоговая аттестация по образовательным программам среднего общего образования</vt:lpstr>
      <vt:lpstr>Слайд 6</vt:lpstr>
      <vt:lpstr>Слайд 7</vt:lpstr>
      <vt:lpstr>Слайд 8</vt:lpstr>
      <vt:lpstr>Слайд 9</vt:lpstr>
      <vt:lpstr>Работа федеральных он-лайн наблюдателей</vt:lpstr>
      <vt:lpstr>Итоги 2015</vt:lpstr>
      <vt:lpstr>Слайд 12</vt:lpstr>
      <vt:lpstr>Слайд 13</vt:lpstr>
      <vt:lpstr>Административные штрафы</vt:lpstr>
      <vt:lpstr>Контроль 2016</vt:lpstr>
      <vt:lpstr>нормативное правовое обеспечение государственной итоговой аттестации по образовательным программам среднего общего образования</vt:lpstr>
      <vt:lpstr>Основные изменения</vt:lpstr>
      <vt:lpstr>Расписание ГИА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Технологические аспекты проведения ГИА  в 2015 и 2016 годах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Вопрос-ответ</vt:lpstr>
      <vt:lpstr>Вопрос-ответ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Управление образования г.Минусинск</cp:lastModifiedBy>
  <cp:revision>897</cp:revision>
  <dcterms:created xsi:type="dcterms:W3CDTF">2011-03-04T05:46:20Z</dcterms:created>
  <dcterms:modified xsi:type="dcterms:W3CDTF">2016-02-01T05:04:38Z</dcterms:modified>
</cp:coreProperties>
</file>